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0"/>
  </p:notesMasterIdLst>
  <p:sldIdLst>
    <p:sldId id="256" r:id="rId2"/>
    <p:sldId id="306" r:id="rId3"/>
    <p:sldId id="257" r:id="rId4"/>
    <p:sldId id="319" r:id="rId5"/>
    <p:sldId id="270" r:id="rId6"/>
    <p:sldId id="271" r:id="rId7"/>
    <p:sldId id="327" r:id="rId8"/>
    <p:sldId id="328" r:id="rId9"/>
    <p:sldId id="329" r:id="rId10"/>
    <p:sldId id="330" r:id="rId11"/>
    <p:sldId id="331" r:id="rId12"/>
    <p:sldId id="332" r:id="rId13"/>
    <p:sldId id="333" r:id="rId14"/>
    <p:sldId id="334" r:id="rId15"/>
    <p:sldId id="335" r:id="rId16"/>
    <p:sldId id="336" r:id="rId17"/>
    <p:sldId id="307" r:id="rId18"/>
    <p:sldId id="264" r:id="rId19"/>
    <p:sldId id="284" r:id="rId20"/>
    <p:sldId id="285" r:id="rId21"/>
    <p:sldId id="286" r:id="rId22"/>
    <p:sldId id="269" r:id="rId23"/>
    <p:sldId id="308" r:id="rId24"/>
    <p:sldId id="265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309" r:id="rId37"/>
    <p:sldId id="287" r:id="rId38"/>
    <p:sldId id="289" r:id="rId39"/>
    <p:sldId id="292" r:id="rId40"/>
    <p:sldId id="290" r:id="rId41"/>
    <p:sldId id="288" r:id="rId42"/>
    <p:sldId id="310" r:id="rId43"/>
    <p:sldId id="293" r:id="rId44"/>
    <p:sldId id="320" r:id="rId45"/>
    <p:sldId id="294" r:id="rId46"/>
    <p:sldId id="295" r:id="rId47"/>
    <p:sldId id="296" r:id="rId48"/>
    <p:sldId id="297" r:id="rId49"/>
    <p:sldId id="298" r:id="rId50"/>
    <p:sldId id="301" r:id="rId51"/>
    <p:sldId id="299" r:id="rId52"/>
    <p:sldId id="300" r:id="rId53"/>
    <p:sldId id="302" r:id="rId54"/>
    <p:sldId id="303" r:id="rId55"/>
    <p:sldId id="304" r:id="rId56"/>
    <p:sldId id="305" r:id="rId57"/>
    <p:sldId id="321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22" r:id="rId66"/>
    <p:sldId id="323" r:id="rId67"/>
    <p:sldId id="324" r:id="rId68"/>
    <p:sldId id="325" r:id="rId6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" userDrawn="1">
          <p15:clr>
            <a:srgbClr val="A4A3A4"/>
          </p15:clr>
        </p15:guide>
        <p15:guide id="2" pos="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00"/>
    <a:srgbClr val="004DD6"/>
    <a:srgbClr val="3DAA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31"/>
    <p:restoredTop sz="94674"/>
  </p:normalViewPr>
  <p:slideViewPr>
    <p:cSldViewPr snapToGrid="0" snapToObjects="1">
      <p:cViewPr varScale="1">
        <p:scale>
          <a:sx n="128" d="100"/>
          <a:sy n="128" d="100"/>
        </p:scale>
        <p:origin x="344" y="176"/>
      </p:cViewPr>
      <p:guideLst>
        <p:guide orient="horz" pos="777"/>
        <p:guide pos="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DCE27-B8BF-6C45-83C4-5587C2A3E110}" type="datetimeFigureOut">
              <a:rPr kumimoji="1" lang="ja-JP" altLang="en-US" smtClean="0"/>
              <a:t>2023/3/14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5044-99F0-444D-B848-7D689B3CC6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949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5044-99F0-444D-B848-7D689B3CC6F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0785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5044-99F0-444D-B848-7D689B3CC6F7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9805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5044-99F0-444D-B848-7D689B3CC6F7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4277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185044-99F0-444D-B848-7D689B3CC6F7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887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0"/>
            <a:ext cx="9144000" cy="52578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07YasashisaGothicBold" charset="-128"/>
                <a:ea typeface="07YasashisaGothicBold" charset="-128"/>
                <a:cs typeface="07YasashisaGothicBold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6692" y="5381897"/>
            <a:ext cx="6858000" cy="64008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8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81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359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90" y="1488849"/>
            <a:ext cx="8541476" cy="4688114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28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1pPr>
            <a:lvl2pPr>
              <a:lnSpc>
                <a:spcPct val="130000"/>
              </a:lnSpc>
              <a:defRPr sz="28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2pPr>
            <a:lvl3pPr>
              <a:lnSpc>
                <a:spcPct val="130000"/>
              </a:lnSpc>
              <a:defRPr sz="28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3pPr>
            <a:lvl4pPr>
              <a:lnSpc>
                <a:spcPct val="130000"/>
              </a:lnSpc>
              <a:defRPr sz="28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4pPr>
            <a:lvl5pPr>
              <a:lnSpc>
                <a:spcPct val="130000"/>
              </a:lnSpc>
              <a:defRPr sz="28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4022" y="6359526"/>
            <a:ext cx="821327" cy="361950"/>
          </a:xfrm>
        </p:spPr>
        <p:txBody>
          <a:bodyPr/>
          <a:lstStyle>
            <a:lvl1pPr>
              <a:defRPr sz="2000">
                <a:latin typeface="07YasashisaGothicBold" charset="-128"/>
                <a:ea typeface="07YasashisaGothicBold" charset="-128"/>
                <a:cs typeface="07YasashisaGothicBold" charset="-128"/>
              </a:defRPr>
            </a:lvl1pPr>
          </a:lstStyle>
          <a:p>
            <a:fld id="{A45A14E0-417B-034B-B0F4-812F275498B9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7" name="正方形/長方形 6"/>
          <p:cNvSpPr/>
          <p:nvPr userDrawn="1"/>
        </p:nvSpPr>
        <p:spPr>
          <a:xfrm>
            <a:off x="0" y="0"/>
            <a:ext cx="9144000" cy="130628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90" y="182563"/>
            <a:ext cx="8541476" cy="94116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07YasashisaGothicBold" charset="-128"/>
                <a:ea typeface="07YasashisaGothicBold" charset="-128"/>
                <a:cs typeface="07YasashisaGothicBold" charset="-128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76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9739"/>
            <a:ext cx="9144000" cy="2852737"/>
          </a:xfrm>
          <a:solidFill>
            <a:srgbClr val="0070C0"/>
          </a:solidFill>
        </p:spPr>
        <p:txBody>
          <a:bodyPr anchor="ctr" anchorCtr="0"/>
          <a:lstStyle>
            <a:lvl1pPr>
              <a:defRPr sz="6000">
                <a:solidFill>
                  <a:schemeClr val="bg1"/>
                </a:solidFill>
                <a:latin typeface="07YasashisaGothicBold" charset="-128"/>
                <a:ea typeface="07YasashisaGothicBold" charset="-128"/>
                <a:cs typeface="07YasashisaGothicBold" charset="-128"/>
              </a:defRPr>
            </a:lvl1pPr>
          </a:lstStyle>
          <a:p>
            <a:r>
              <a:rPr lang="ja-JP" altLang="en-US" dirty="0"/>
              <a:t>マスター タイトル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519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7967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4209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67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643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42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475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A14E0-417B-034B-B0F4-812F275498B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53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66946" y="566182"/>
            <a:ext cx="7772400" cy="2387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ja-JP" b="1"/>
              <a:t>Excel</a:t>
            </a:r>
            <a:r>
              <a:rPr lang="ja-JP" altLang="en-US" b="1"/>
              <a:t>活用講習会</a:t>
            </a:r>
            <a:br>
              <a:rPr lang="en-US" altLang="ja-JP" b="1"/>
            </a:br>
            <a:endParaRPr lang="ja-JP" altLang="en-US" sz="3100" b="1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748670" y="5686581"/>
            <a:ext cx="2156791" cy="759774"/>
          </a:xfrm>
        </p:spPr>
        <p:txBody>
          <a:bodyPr>
            <a:noAutofit/>
          </a:bodyPr>
          <a:lstStyle/>
          <a:p>
            <a:r>
              <a:rPr lang="ja-JP" altLang="en-US" sz="2800"/>
              <a:t>天野　由貴</a:t>
            </a:r>
            <a:endParaRPr lang="ja-JP" altLang="en-US" sz="28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5E22909-9AEC-8742-AC1D-BCA0F8334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461" y="4365643"/>
            <a:ext cx="15240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27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2A758F3-E24D-CA47-B035-C9CB7A85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5DC5389-20DB-9948-855D-27DB4E5EC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7447"/>
            <a:ext cx="9144000" cy="640310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" name="角丸四角形 3">
            <a:extLst>
              <a:ext uri="{FF2B5EF4-FFF2-40B4-BE49-F238E27FC236}">
                <a16:creationId xmlns:a16="http://schemas.microsoft.com/office/drawing/2014/main" id="{C3241F26-8F7F-1040-BD81-83008C54D656}"/>
              </a:ext>
            </a:extLst>
          </p:cNvPr>
          <p:cNvSpPr/>
          <p:nvPr/>
        </p:nvSpPr>
        <p:spPr>
          <a:xfrm>
            <a:off x="3322747" y="2373243"/>
            <a:ext cx="785614" cy="3983107"/>
          </a:xfrm>
          <a:prstGeom prst="roundRect">
            <a:avLst/>
          </a:prstGeom>
          <a:noFill/>
          <a:ln w="47625">
            <a:solidFill>
              <a:srgbClr val="FF7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5" name="角丸四角形吹き出し 4">
            <a:extLst>
              <a:ext uri="{FF2B5EF4-FFF2-40B4-BE49-F238E27FC236}">
                <a16:creationId xmlns:a16="http://schemas.microsoft.com/office/drawing/2014/main" id="{BB1AAFE4-0C61-0047-B522-599598EB6106}"/>
              </a:ext>
            </a:extLst>
          </p:cNvPr>
          <p:cNvSpPr/>
          <p:nvPr/>
        </p:nvSpPr>
        <p:spPr>
          <a:xfrm>
            <a:off x="4356279" y="2824555"/>
            <a:ext cx="2804374" cy="1728364"/>
          </a:xfrm>
          <a:prstGeom prst="wedgeRoundRectCallout">
            <a:avLst>
              <a:gd name="adj1" fmla="val -57788"/>
              <a:gd name="adj2" fmla="val -69801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自動で苗字が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kumimoji="1"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入力された！</a:t>
            </a:r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3D8FDBA-6364-B148-A009-DE8CC13D3940}"/>
              </a:ext>
            </a:extLst>
          </p:cNvPr>
          <p:cNvSpPr txBox="1"/>
          <p:nvPr/>
        </p:nvSpPr>
        <p:spPr>
          <a:xfrm>
            <a:off x="4472189" y="5031043"/>
            <a:ext cx="4671811" cy="16137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  <a:t>※</a:t>
            </a:r>
            <a:r>
              <a:rPr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元データの苗字と名前の間にスペースが空いていないとうまくいかない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482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0C1DE00-C68C-2844-BAF4-6B9CBF886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521F6C6-3F8B-3246-A46C-69C8E38BB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86" y="612015"/>
            <a:ext cx="5397500" cy="50673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" name="角丸四角形 3">
            <a:extLst>
              <a:ext uri="{FF2B5EF4-FFF2-40B4-BE49-F238E27FC236}">
                <a16:creationId xmlns:a16="http://schemas.microsoft.com/office/drawing/2014/main" id="{9414D206-7C70-AD4E-8E92-BCEAF706169C}"/>
              </a:ext>
            </a:extLst>
          </p:cNvPr>
          <p:cNvSpPr/>
          <p:nvPr/>
        </p:nvSpPr>
        <p:spPr>
          <a:xfrm>
            <a:off x="4779312" y="948205"/>
            <a:ext cx="785614" cy="4602589"/>
          </a:xfrm>
          <a:prstGeom prst="roundRect">
            <a:avLst/>
          </a:prstGeom>
          <a:noFill/>
          <a:ln w="47625">
            <a:solidFill>
              <a:srgbClr val="FF7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5" name="角丸四角形吹き出し 4">
            <a:extLst>
              <a:ext uri="{FF2B5EF4-FFF2-40B4-BE49-F238E27FC236}">
                <a16:creationId xmlns:a16="http://schemas.microsoft.com/office/drawing/2014/main" id="{59D8F4C4-75BF-E945-AB3B-1BF72379582F}"/>
              </a:ext>
            </a:extLst>
          </p:cNvPr>
          <p:cNvSpPr/>
          <p:nvPr/>
        </p:nvSpPr>
        <p:spPr>
          <a:xfrm>
            <a:off x="5172119" y="4018333"/>
            <a:ext cx="3418714" cy="1997172"/>
          </a:xfrm>
          <a:prstGeom prst="wedgeRoundRectCallout">
            <a:avLst>
              <a:gd name="adj1" fmla="val -36315"/>
              <a:gd name="adj2" fmla="val -98174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1"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名前も</a:t>
            </a:r>
            <a:endParaRPr kumimoji="1"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フラッシュフィルしてみよう</a:t>
            </a:r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4066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49238F08-8CFE-AC42-874B-287B2D12BA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992" y="1120462"/>
            <a:ext cx="8015753" cy="230853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53ECC69-CD09-D248-8EE9-4ECA13BB0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64EEDFF-FB03-8740-86AA-E7981929E98C}"/>
              </a:ext>
            </a:extLst>
          </p:cNvPr>
          <p:cNvSpPr txBox="1"/>
          <p:nvPr/>
        </p:nvSpPr>
        <p:spPr>
          <a:xfrm>
            <a:off x="164069" y="370038"/>
            <a:ext cx="8351281" cy="57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今度は「苗字」と「名前」をつなげてみよう。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2A782830-CD63-B64F-9566-483DF37B170B}"/>
              </a:ext>
            </a:extLst>
          </p:cNvPr>
          <p:cNvSpPr/>
          <p:nvPr/>
        </p:nvSpPr>
        <p:spPr>
          <a:xfrm>
            <a:off x="7093843" y="1637365"/>
            <a:ext cx="1207216" cy="397498"/>
          </a:xfrm>
          <a:prstGeom prst="roundRect">
            <a:avLst/>
          </a:prstGeom>
          <a:noFill/>
          <a:ln w="47625">
            <a:solidFill>
              <a:srgbClr val="FF7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6" name="角丸四角形吹き出し 5">
            <a:extLst>
              <a:ext uri="{FF2B5EF4-FFF2-40B4-BE49-F238E27FC236}">
                <a16:creationId xmlns:a16="http://schemas.microsoft.com/office/drawing/2014/main" id="{932EBC3B-DF76-F54E-8DEF-B48BC40010F9}"/>
              </a:ext>
            </a:extLst>
          </p:cNvPr>
          <p:cNvSpPr/>
          <p:nvPr/>
        </p:nvSpPr>
        <p:spPr>
          <a:xfrm>
            <a:off x="5269294" y="2834507"/>
            <a:ext cx="3418714" cy="1749152"/>
          </a:xfrm>
          <a:prstGeom prst="wedgeRoundRectCallout">
            <a:avLst>
              <a:gd name="adj1" fmla="val 18685"/>
              <a:gd name="adj2" fmla="val -94378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1"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  <a:t>F2</a:t>
            </a:r>
            <a:r>
              <a:rPr kumimoji="1"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に</a:t>
            </a:r>
            <a:endParaRPr kumimoji="1"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kumimoji="1"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「上田郁美」</a:t>
            </a:r>
            <a:endParaRPr kumimoji="1"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と入力</a:t>
            </a:r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0446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76999746-4417-7C45-8BDB-D339AEB43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13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72BE21-3335-D647-8BF3-52B9AA454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32" y="515155"/>
            <a:ext cx="6197600" cy="5029200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" name="角丸四角形 3">
            <a:extLst>
              <a:ext uri="{FF2B5EF4-FFF2-40B4-BE49-F238E27FC236}">
                <a16:creationId xmlns:a16="http://schemas.microsoft.com/office/drawing/2014/main" id="{2DC1642E-E0B7-1444-9452-02E41B3A87FE}"/>
              </a:ext>
            </a:extLst>
          </p:cNvPr>
          <p:cNvSpPr/>
          <p:nvPr/>
        </p:nvSpPr>
        <p:spPr>
          <a:xfrm>
            <a:off x="5587015" y="916147"/>
            <a:ext cx="1207216" cy="4531616"/>
          </a:xfrm>
          <a:prstGeom prst="roundRect">
            <a:avLst/>
          </a:prstGeom>
          <a:noFill/>
          <a:ln w="47625">
            <a:solidFill>
              <a:srgbClr val="FF7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5" name="角丸四角形吹き出し 4">
            <a:extLst>
              <a:ext uri="{FF2B5EF4-FFF2-40B4-BE49-F238E27FC236}">
                <a16:creationId xmlns:a16="http://schemas.microsoft.com/office/drawing/2014/main" id="{7852BB5B-7A5E-7D4A-8C32-C88C5B6C0545}"/>
              </a:ext>
            </a:extLst>
          </p:cNvPr>
          <p:cNvSpPr/>
          <p:nvPr/>
        </p:nvSpPr>
        <p:spPr>
          <a:xfrm>
            <a:off x="668226" y="3429000"/>
            <a:ext cx="3903774" cy="1749152"/>
          </a:xfrm>
          <a:prstGeom prst="wedgeRoundRectCallout">
            <a:avLst>
              <a:gd name="adj1" fmla="val 75039"/>
              <a:gd name="adj2" fmla="val -103214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1"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フラッシュフィルで</a:t>
            </a:r>
            <a:endParaRPr kumimoji="1"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全部つながった！</a:t>
            </a:r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9316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21C2337-02EF-8141-AB15-68B64F48C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BF5DA00-101C-8B4F-832E-0FE0B70C2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80" y="453979"/>
            <a:ext cx="8620039" cy="214755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5" name="角丸四角形 4">
            <a:extLst>
              <a:ext uri="{FF2B5EF4-FFF2-40B4-BE49-F238E27FC236}">
                <a16:creationId xmlns:a16="http://schemas.microsoft.com/office/drawing/2014/main" id="{9428D524-08A8-1B43-BF20-A38ED94CDF28}"/>
              </a:ext>
            </a:extLst>
          </p:cNvPr>
          <p:cNvSpPr/>
          <p:nvPr/>
        </p:nvSpPr>
        <p:spPr>
          <a:xfrm>
            <a:off x="7308133" y="751205"/>
            <a:ext cx="1573885" cy="678350"/>
          </a:xfrm>
          <a:prstGeom prst="roundRect">
            <a:avLst/>
          </a:prstGeom>
          <a:noFill/>
          <a:ln w="47625">
            <a:solidFill>
              <a:srgbClr val="FF7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6" name="角丸四角形吹き出し 5">
            <a:extLst>
              <a:ext uri="{FF2B5EF4-FFF2-40B4-BE49-F238E27FC236}">
                <a16:creationId xmlns:a16="http://schemas.microsoft.com/office/drawing/2014/main" id="{432F87F3-78DD-8A43-8E53-DC29BDF73063}"/>
              </a:ext>
            </a:extLst>
          </p:cNvPr>
          <p:cNvSpPr/>
          <p:nvPr/>
        </p:nvSpPr>
        <p:spPr>
          <a:xfrm>
            <a:off x="3404359" y="2898758"/>
            <a:ext cx="3717658" cy="1879304"/>
          </a:xfrm>
          <a:prstGeom prst="wedgeRoundRectCallout">
            <a:avLst>
              <a:gd name="adj1" fmla="val 69101"/>
              <a:gd name="adj2" fmla="val -130457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電話番号に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kumimoji="1"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ハイフン（ー）を</a:t>
            </a:r>
            <a:endParaRPr kumimoji="1"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入れてみよう</a:t>
            </a:r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3A63EE6-C9B0-2343-874D-7166EBF4F3E6}"/>
              </a:ext>
            </a:extLst>
          </p:cNvPr>
          <p:cNvSpPr txBox="1"/>
          <p:nvPr/>
        </p:nvSpPr>
        <p:spPr>
          <a:xfrm>
            <a:off x="3404359" y="4925202"/>
            <a:ext cx="5404361" cy="161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  <a:t>※</a:t>
            </a:r>
            <a:r>
              <a:rPr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セルの書式設定を「文字列」にしておかないと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先頭の０が消えてしまいます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2454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A886BC5-C109-B348-8ADD-C20555B68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0542CF6-2002-B042-B7E0-29B703A2C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36" y="457022"/>
            <a:ext cx="8055654" cy="3110426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4" name="角丸四角形 3">
            <a:extLst>
              <a:ext uri="{FF2B5EF4-FFF2-40B4-BE49-F238E27FC236}">
                <a16:creationId xmlns:a16="http://schemas.microsoft.com/office/drawing/2014/main" id="{8BC5E402-BCCC-924C-893F-7251C904954B}"/>
              </a:ext>
            </a:extLst>
          </p:cNvPr>
          <p:cNvSpPr/>
          <p:nvPr/>
        </p:nvSpPr>
        <p:spPr>
          <a:xfrm>
            <a:off x="7122017" y="825957"/>
            <a:ext cx="1573885" cy="678350"/>
          </a:xfrm>
          <a:prstGeom prst="roundRect">
            <a:avLst/>
          </a:prstGeom>
          <a:noFill/>
          <a:ln w="47625">
            <a:solidFill>
              <a:srgbClr val="FF7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5" name="角丸四角形吹き出し 4">
            <a:extLst>
              <a:ext uri="{FF2B5EF4-FFF2-40B4-BE49-F238E27FC236}">
                <a16:creationId xmlns:a16="http://schemas.microsoft.com/office/drawing/2014/main" id="{2B202531-9BE9-1146-8AC1-C76D4CCB22E3}"/>
              </a:ext>
            </a:extLst>
          </p:cNvPr>
          <p:cNvSpPr/>
          <p:nvPr/>
        </p:nvSpPr>
        <p:spPr>
          <a:xfrm>
            <a:off x="3404359" y="3082595"/>
            <a:ext cx="3717658" cy="1879304"/>
          </a:xfrm>
          <a:prstGeom prst="wedgeRoundRectCallout">
            <a:avLst>
              <a:gd name="adj1" fmla="val 69101"/>
              <a:gd name="adj2" fmla="val -130457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誕生日の表示を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en-US" altLang="ja-JP" sz="2800" dirty="0" err="1">
                <a:latin typeface="07YasashisaGothic" charset="-128"/>
                <a:ea typeface="07YasashisaGothic" charset="-128"/>
                <a:cs typeface="07YasashisaGothic" charset="-128"/>
              </a:rPr>
              <a:t>y</a:t>
            </a:r>
            <a:r>
              <a:rPr kumimoji="1" lang="en-US" altLang="ja-JP" sz="2800" dirty="0" err="1">
                <a:latin typeface="07YasashisaGothic" charset="-128"/>
                <a:ea typeface="07YasashisaGothic" charset="-128"/>
                <a:cs typeface="07YasashisaGothic" charset="-128"/>
              </a:rPr>
              <a:t>yyy</a:t>
            </a:r>
            <a:r>
              <a:rPr kumimoji="1"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  <a:t>/mm/dd</a:t>
            </a:r>
          </a:p>
          <a:p>
            <a:r>
              <a:rPr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にしてみる</a:t>
            </a:r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3641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EB45499-E8A1-B945-B075-DE830C770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90" y="901824"/>
            <a:ext cx="7924800" cy="2400300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113B64C-0D70-924B-88EB-B65FC7DD8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5" name="角丸四角形 4">
            <a:extLst>
              <a:ext uri="{FF2B5EF4-FFF2-40B4-BE49-F238E27FC236}">
                <a16:creationId xmlns:a16="http://schemas.microsoft.com/office/drawing/2014/main" id="{C364122E-FB2D-924F-AD5D-7818597DD71C}"/>
              </a:ext>
            </a:extLst>
          </p:cNvPr>
          <p:cNvSpPr/>
          <p:nvPr/>
        </p:nvSpPr>
        <p:spPr>
          <a:xfrm>
            <a:off x="5697071" y="1447714"/>
            <a:ext cx="2498501" cy="394289"/>
          </a:xfrm>
          <a:prstGeom prst="roundRect">
            <a:avLst/>
          </a:prstGeom>
          <a:noFill/>
          <a:ln w="47625">
            <a:solidFill>
              <a:srgbClr val="FF7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6" name="角丸四角形吹き出し 5">
            <a:extLst>
              <a:ext uri="{FF2B5EF4-FFF2-40B4-BE49-F238E27FC236}">
                <a16:creationId xmlns:a16="http://schemas.microsoft.com/office/drawing/2014/main" id="{43C07295-8FE6-FB4F-909E-5FAE01331CBA}"/>
              </a:ext>
            </a:extLst>
          </p:cNvPr>
          <p:cNvSpPr/>
          <p:nvPr/>
        </p:nvSpPr>
        <p:spPr>
          <a:xfrm>
            <a:off x="3484073" y="3013365"/>
            <a:ext cx="4425996" cy="1028700"/>
          </a:xfrm>
          <a:prstGeom prst="wedgeRoundRectCallout">
            <a:avLst>
              <a:gd name="adj1" fmla="val 21480"/>
              <a:gd name="adj2" fmla="val -159954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住所をつなげてみよう</a:t>
            </a:r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625B0F4-264D-DF4B-9304-DBF7FD482FC8}"/>
              </a:ext>
            </a:extLst>
          </p:cNvPr>
          <p:cNvSpPr txBox="1"/>
          <p:nvPr/>
        </p:nvSpPr>
        <p:spPr>
          <a:xfrm>
            <a:off x="223171" y="322242"/>
            <a:ext cx="8093519" cy="579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「連絡先（２）」のシートでやってみよう。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9352A6F-7B81-914E-A19C-4091F4382C9A}"/>
              </a:ext>
            </a:extLst>
          </p:cNvPr>
          <p:cNvSpPr txBox="1"/>
          <p:nvPr/>
        </p:nvSpPr>
        <p:spPr>
          <a:xfrm>
            <a:off x="391890" y="4603430"/>
            <a:ext cx="8222640" cy="1613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  <a:t>※</a:t>
            </a:r>
            <a:r>
              <a:rPr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このとき，一列あけて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  <a:t>F</a:t>
            </a:r>
            <a:r>
              <a:rPr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列でおこなうとうまくできません。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  <a:t>E</a:t>
            </a:r>
            <a:r>
              <a:rPr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列でおこないましょう。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5514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テーブル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58340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lang="ja-JP" altLang="en-US" smtClean="0"/>
              <a:pPr/>
              <a:t>18</a:t>
            </a:fld>
            <a:endParaRPr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92"/>
            <a:ext cx="9144000" cy="4388139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3977823" y="903085"/>
            <a:ext cx="4149540" cy="2759546"/>
          </a:xfrm>
          <a:prstGeom prst="wedgeRoundRectCallout">
            <a:avLst>
              <a:gd name="adj1" fmla="val -67508"/>
              <a:gd name="adj2" fmla="val 10105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どこでもいいので</a:t>
            </a:r>
            <a:endParaRPr kumimoji="1"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データの上にカーソルを置いて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「挿入」タブの</a:t>
            </a:r>
            <a:endParaRPr kumimoji="1"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「表」をクリック</a:t>
            </a:r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08" y="3953154"/>
            <a:ext cx="5143500" cy="3606800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5650391" y="4907769"/>
            <a:ext cx="2864959" cy="1068260"/>
          </a:xfrm>
          <a:prstGeom prst="wedgeRoundRectCallout">
            <a:avLst>
              <a:gd name="adj1" fmla="val -75471"/>
              <a:gd name="adj2" fmla="val 56251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1"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  <a:t>OK</a:t>
            </a:r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をクリック</a:t>
            </a:r>
          </a:p>
        </p:txBody>
      </p:sp>
    </p:spTree>
    <p:extLst>
      <p:ext uri="{BB962C8B-B14F-4D97-AF65-F5344CB8AC3E}">
        <p14:creationId xmlns:p14="http://schemas.microsoft.com/office/powerpoint/2010/main" val="1425772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519840" y="1564808"/>
            <a:ext cx="3323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並べ替え，抽出が簡単にできる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00834" y="340972"/>
            <a:ext cx="5542767" cy="890973"/>
          </a:xfrm>
          <a:prstGeom prst="roundRect">
            <a:avLst/>
          </a:prstGeom>
          <a:solidFill>
            <a:srgbClr val="FF7C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800">
                <a:latin typeface="07YasashisaGothicBold" charset="-128"/>
                <a:ea typeface="07YasashisaGothicBold" charset="-128"/>
                <a:cs typeface="07YasashisaGothicBold" charset="-128"/>
              </a:rPr>
              <a:t>最初からフィルタがかかってる</a:t>
            </a:r>
            <a:endParaRPr kumimoji="1" lang="ja-JP" altLang="en-US" sz="2800" dirty="0">
              <a:latin typeface="07YasashisaGothicBold" charset="-128"/>
              <a:ea typeface="07YasashisaGothicBold" charset="-128"/>
              <a:cs typeface="07YasashisaGothicBold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34" y="1564808"/>
            <a:ext cx="4915750" cy="502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50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ショートカットキー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8668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1800" y="1402558"/>
            <a:ext cx="8351281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ページをスクロールすると，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ヘッダが上部に固定されます。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行数の多いデータの時，わかりやすい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00832" y="321197"/>
            <a:ext cx="7894081" cy="890973"/>
          </a:xfrm>
          <a:prstGeom prst="roundRect">
            <a:avLst/>
          </a:prstGeom>
          <a:solidFill>
            <a:srgbClr val="FF7C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800" dirty="0">
                <a:latin typeface="07YasashisaGothicBold" charset="-128"/>
                <a:ea typeface="07YasashisaGothicBold" charset="-128"/>
                <a:cs typeface="07YasashisaGothicBold" charset="-128"/>
              </a:rPr>
              <a:t>ページをスクロール</a:t>
            </a:r>
            <a:r>
              <a:rPr kumimoji="1" lang="ja-JP" altLang="en-US" sz="2800">
                <a:latin typeface="07YasashisaGothicBold" charset="-128"/>
                <a:ea typeface="07YasashisaGothicBold" charset="-128"/>
                <a:cs typeface="07YasashisaGothicBold" charset="-128"/>
              </a:rPr>
              <a:t>してもヘッダ名がわかる</a:t>
            </a:r>
            <a:endParaRPr kumimoji="1" lang="ja-JP" altLang="en-US" sz="2800" dirty="0">
              <a:latin typeface="07YasashisaGothicBold" charset="-128"/>
              <a:ea typeface="07YasashisaGothicBold" charset="-128"/>
              <a:cs typeface="07YasashisaGothicBold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236473"/>
            <a:ext cx="9105900" cy="2654300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>
            <a:off x="252123" y="3248688"/>
            <a:ext cx="8677854" cy="316774"/>
          </a:xfrm>
          <a:prstGeom prst="roundRect">
            <a:avLst/>
          </a:prstGeom>
          <a:noFill/>
          <a:ln w="47625">
            <a:solidFill>
              <a:srgbClr val="FF7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05443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31800" y="1568007"/>
            <a:ext cx="8351281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2800" dirty="0">
                <a:solidFill>
                  <a:schemeClr val="accent5">
                    <a:lumMod val="7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=VLOOKUP(A2,A1:I17,3,FALSE)</a:t>
            </a:r>
            <a:endParaRPr lang="en-US" altLang="ja-JP" sz="2800" dirty="0">
              <a:solidFill>
                <a:srgbClr val="FF7C00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　通常の範囲指定　</a:t>
            </a:r>
            <a:r>
              <a:rPr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  <a:t>A2:I17</a:t>
            </a: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　これだと途中で行を挿入した場合などに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　数式の方もいちいち書き換えなければいけない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>
              <a:lnSpc>
                <a:spcPct val="120000"/>
              </a:lnSpc>
            </a:pP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2800" dirty="0">
                <a:solidFill>
                  <a:schemeClr val="accent5">
                    <a:lumMod val="7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=VLOOKUP(A2,</a:t>
            </a:r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テーブル１</a:t>
            </a:r>
            <a:r>
              <a:rPr lang="en-US" altLang="ja-JP" sz="2800" dirty="0">
                <a:solidFill>
                  <a:schemeClr val="accent5">
                    <a:lumMod val="7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,3,FALSE)</a:t>
            </a:r>
          </a:p>
          <a:p>
            <a:pPr>
              <a:lnSpc>
                <a:spcPct val="120000"/>
              </a:lnSpc>
            </a:pPr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　</a:t>
            </a: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テーブル名にしておくと，テーブル全体の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　データを常に参照してくれる</a:t>
            </a:r>
            <a:endParaRPr lang="en-US" altLang="ja-JP" sz="2800" dirty="0">
              <a:solidFill>
                <a:schemeClr val="accent5">
                  <a:lumMod val="75000"/>
                </a:schemeClr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431800" y="349284"/>
            <a:ext cx="7005807" cy="890973"/>
          </a:xfrm>
          <a:prstGeom prst="roundRect">
            <a:avLst/>
          </a:prstGeom>
          <a:solidFill>
            <a:srgbClr val="FF7C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800">
                <a:latin typeface="07YasashisaGothicBold" charset="-128"/>
                <a:ea typeface="07YasashisaGothicBold" charset="-128"/>
                <a:cs typeface="07YasashisaGothicBold" charset="-128"/>
              </a:rPr>
              <a:t>範囲指定するとき，テーブル名でできる</a:t>
            </a:r>
            <a:endParaRPr kumimoji="1" lang="ja-JP" altLang="en-US" sz="2800" dirty="0">
              <a:latin typeface="07YasashisaGothicBold" charset="-128"/>
              <a:ea typeface="07YasashisaGothicBold" charset="-128"/>
              <a:cs typeface="07YasashisaGothicBold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3150932" y="1595867"/>
            <a:ext cx="1225125" cy="455002"/>
          </a:xfrm>
          <a:prstGeom prst="rect">
            <a:avLst/>
          </a:prstGeom>
          <a:solidFill>
            <a:schemeClr val="accent4">
              <a:alpha val="4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150932" y="4175759"/>
            <a:ext cx="1815737" cy="474618"/>
          </a:xfrm>
          <a:prstGeom prst="rect">
            <a:avLst/>
          </a:prstGeom>
          <a:solidFill>
            <a:schemeClr val="accent4">
              <a:alpha val="4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1516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22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32" y="1504151"/>
            <a:ext cx="7708900" cy="120650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844800"/>
            <a:ext cx="4483100" cy="4013200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5750738" y="2684621"/>
            <a:ext cx="2725907" cy="1298509"/>
          </a:xfrm>
          <a:prstGeom prst="wedgeRoundRectCallout">
            <a:avLst>
              <a:gd name="adj1" fmla="val -53331"/>
              <a:gd name="adj2" fmla="val -71378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「集計行</a:t>
            </a:r>
            <a:r>
              <a:rPr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」</a:t>
            </a:r>
            <a:r>
              <a:rPr kumimoji="1"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をチェック</a:t>
            </a:r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4680733" y="4277031"/>
            <a:ext cx="4156292" cy="2079320"/>
          </a:xfrm>
          <a:prstGeom prst="wedgeRoundRectCallout">
            <a:avLst>
              <a:gd name="adj1" fmla="val -80234"/>
              <a:gd name="adj2" fmla="val -49847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▼ボタンをクリックすると，どんな集計をする</a:t>
            </a:r>
            <a:r>
              <a:rPr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かが選択できる</a:t>
            </a:r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6650228" y="1504151"/>
            <a:ext cx="926926" cy="338203"/>
          </a:xfrm>
          <a:prstGeom prst="roundRect">
            <a:avLst/>
          </a:prstGeom>
          <a:noFill/>
          <a:ln w="47625">
            <a:solidFill>
              <a:srgbClr val="FF7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12932" y="332367"/>
            <a:ext cx="5198292" cy="890973"/>
          </a:xfrm>
          <a:prstGeom prst="roundRect">
            <a:avLst/>
          </a:prstGeom>
          <a:solidFill>
            <a:srgbClr val="FF7C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800" dirty="0">
                <a:latin typeface="07YasashisaGothicBold" charset="-128"/>
                <a:ea typeface="07YasashisaGothicBold" charset="-128"/>
                <a:cs typeface="07YasashisaGothicBold" charset="-128"/>
              </a:rPr>
              <a:t>集計行を</a:t>
            </a:r>
            <a:r>
              <a:rPr kumimoji="1" lang="ja-JP" altLang="en-US" sz="2800">
                <a:latin typeface="07YasashisaGothicBold" charset="-128"/>
                <a:ea typeface="07YasashisaGothicBold" charset="-128"/>
                <a:cs typeface="07YasashisaGothicBold" charset="-128"/>
              </a:rPr>
              <a:t>簡単に追加できる</a:t>
            </a:r>
            <a:endParaRPr kumimoji="1" lang="ja-JP" altLang="en-US" sz="2800" dirty="0">
              <a:latin typeface="07YasashisaGothicBold" charset="-128"/>
              <a:ea typeface="07YasashisaGothicBold" charset="-128"/>
              <a:cs typeface="07YasashisaGothicBold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680733" y="2107401"/>
            <a:ext cx="926926" cy="338203"/>
          </a:xfrm>
          <a:prstGeom prst="roundRect">
            <a:avLst/>
          </a:prstGeom>
          <a:noFill/>
          <a:ln w="47625">
            <a:solidFill>
              <a:srgbClr val="FF7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78114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  <a:r>
              <a:rPr kumimoji="1" lang="en-US" altLang="ja-JP" dirty="0"/>
              <a:t>VLOOKUP</a:t>
            </a:r>
            <a:r>
              <a:rPr kumimoji="1" lang="ja-JP" altLang="en-US" dirty="0"/>
              <a:t>関数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6525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lang="ja-JP" altLang="en-US" smtClean="0"/>
              <a:pPr/>
              <a:t>24</a:t>
            </a:fld>
            <a:endParaRPr lang="ja-JP" altLang="en-US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535578" y="365303"/>
            <a:ext cx="8540750" cy="2273029"/>
          </a:xfrm>
        </p:spPr>
        <p:txBody>
          <a:bodyPr/>
          <a:lstStyle/>
          <a:p>
            <a:pPr marL="0" indent="0">
              <a:buNone/>
            </a:pPr>
            <a:r>
              <a:rPr lang="en-US" altLang="ja-JP" dirty="0">
                <a:latin typeface="07YasashisaGothic" charset="-128"/>
                <a:ea typeface="07YasashisaGothic" charset="-128"/>
                <a:cs typeface="07YasashisaGothic" charset="-128"/>
              </a:rPr>
              <a:t>VLOOKUP</a:t>
            </a: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関数とは・・・</a:t>
            </a:r>
            <a:endParaRPr lang="en-US" altLang="ja-JP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指定した</a:t>
            </a:r>
            <a:r>
              <a:rPr lang="ja-JP" altLang="en-US" dirty="0">
                <a:solidFill>
                  <a:srgbClr val="FF7C0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範囲</a:t>
            </a: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の中から</a:t>
            </a:r>
            <a:endParaRPr lang="en-US" altLang="ja-JP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7C0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検索条件</a:t>
            </a: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に一致したデータを</a:t>
            </a:r>
            <a:r>
              <a:rPr lang="ja-JP" altLang="en-US" dirty="0">
                <a:solidFill>
                  <a:srgbClr val="FF7C0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検索</a:t>
            </a: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し、</a:t>
            </a:r>
            <a:endParaRPr lang="en-US" altLang="ja-JP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buNone/>
            </a:pPr>
            <a:r>
              <a:rPr lang="ja-JP" altLang="en-US" dirty="0">
                <a:solidFill>
                  <a:srgbClr val="FF7C0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取り出して</a:t>
            </a: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くれる関数</a:t>
            </a:r>
            <a:endParaRPr lang="en-US" altLang="ja-JP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423563"/>
              </p:ext>
            </p:extLst>
          </p:nvPr>
        </p:nvGraphicFramePr>
        <p:xfrm>
          <a:off x="3461656" y="3490073"/>
          <a:ext cx="5316584" cy="2090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82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8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696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accent5"/>
                          </a:solidFill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名前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solidFill>
                            <a:schemeClr val="accent5"/>
                          </a:solidFill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電話番号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696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山田　太郎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090-XXXX-1234</a:t>
                      </a:r>
                      <a:endParaRPr kumimoji="1" lang="ja-JP" altLang="en-US" sz="24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696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鈴木　花子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080-XXXX-5687</a:t>
                      </a:r>
                      <a:endParaRPr kumimoji="1" lang="ja-JP" altLang="en-US" sz="24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696"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・・・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・・・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角丸四角形 5"/>
          <p:cNvSpPr/>
          <p:nvPr/>
        </p:nvSpPr>
        <p:spPr>
          <a:xfrm>
            <a:off x="535578" y="3227671"/>
            <a:ext cx="2769326" cy="2615588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名前で電話番号を探して</a:t>
            </a:r>
            <a:endParaRPr kumimoji="1"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別の表に表示したい！</a:t>
            </a:r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16" name="上カーブ矢印 15"/>
          <p:cNvSpPr/>
          <p:nvPr/>
        </p:nvSpPr>
        <p:spPr>
          <a:xfrm rot="11040083">
            <a:off x="2852054" y="2523351"/>
            <a:ext cx="3890830" cy="875719"/>
          </a:xfrm>
          <a:prstGeom prst="curvedUpArrow">
            <a:avLst>
              <a:gd name="adj1" fmla="val 31118"/>
              <a:gd name="adj2" fmla="val 77594"/>
              <a:gd name="adj3" fmla="val 44032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solidFill>
                <a:schemeClr val="tx1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5287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71377" y="3501475"/>
            <a:ext cx="30973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chemeClr val="accent5">
                    <a:lumMod val="7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「ある日の売上」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459920" y="3472897"/>
            <a:ext cx="1996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chemeClr val="accent5">
                    <a:lumMod val="7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「定価表」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5389" y="227000"/>
            <a:ext cx="8121468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「売上数」</a:t>
            </a:r>
            <a:r>
              <a:rPr kumimoji="1"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  <a:t>×</a:t>
            </a:r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「定価」＝売上額</a:t>
            </a: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が知りたい！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そのためには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「ある日の売上」に「定価」を表示したい！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>
              <a:lnSpc>
                <a:spcPct val="120000"/>
              </a:lnSpc>
            </a:pP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しかし，商品名の順番がばらばらで探すのが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大変・・・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300" y="4159251"/>
            <a:ext cx="2946400" cy="21971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4133851"/>
            <a:ext cx="39243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74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513081" y="505836"/>
            <a:ext cx="3693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まず</a:t>
            </a:r>
            <a:endParaRPr kumimoji="1"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「定価表」を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テーブルにする。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281515" y="2178305"/>
            <a:ext cx="4156292" cy="1387946"/>
          </a:xfrm>
          <a:prstGeom prst="wedgeRoundRectCallout">
            <a:avLst>
              <a:gd name="adj1" fmla="val 58451"/>
              <a:gd name="adj2" fmla="val -63998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名前が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「テーブル２」になる</a:t>
            </a:r>
          </a:p>
        </p:txBody>
      </p:sp>
      <p:sp>
        <p:nvSpPr>
          <p:cNvPr id="6" name="下矢印 5"/>
          <p:cNvSpPr/>
          <p:nvPr/>
        </p:nvSpPr>
        <p:spPr>
          <a:xfrm>
            <a:off x="487682" y="3644205"/>
            <a:ext cx="666206" cy="1384828"/>
          </a:xfrm>
          <a:prstGeom prst="downArrow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281515" y="5081451"/>
            <a:ext cx="4156292" cy="1274900"/>
          </a:xfrm>
          <a:prstGeom prst="round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「定価表」</a:t>
            </a:r>
            <a:r>
              <a:rPr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という名前にしておきましょう</a:t>
            </a:r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48" y="1413601"/>
            <a:ext cx="4216400" cy="43053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1304537" y="3644205"/>
            <a:ext cx="3133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07YasashisaGothic" charset="-128"/>
                <a:ea typeface="07YasashisaGothic" charset="-128"/>
                <a:cs typeface="07YasashisaGothic" charset="-128"/>
              </a:rPr>
              <a:t>「テーブル２」と</a:t>
            </a:r>
            <a:endParaRPr lang="en-US" altLang="ja-JP" sz="24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2400" dirty="0">
                <a:latin typeface="07YasashisaGothic" charset="-128"/>
                <a:ea typeface="07YasashisaGothic" charset="-128"/>
                <a:cs typeface="07YasashisaGothic" charset="-128"/>
              </a:rPr>
              <a:t>書いてあるところに</a:t>
            </a:r>
            <a:endParaRPr lang="en-US" altLang="ja-JP" sz="24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2400" dirty="0">
                <a:latin typeface="07YasashisaGothic" charset="-128"/>
                <a:ea typeface="07YasashisaGothic" charset="-128"/>
                <a:cs typeface="07YasashisaGothic" charset="-128"/>
              </a:rPr>
              <a:t>カーソルを合わせて</a:t>
            </a:r>
            <a:endParaRPr lang="en-US" altLang="ja-JP" sz="24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2520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" y="1773541"/>
            <a:ext cx="8939518" cy="3302363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4136" y="401516"/>
            <a:ext cx="8071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「ある日の売上」</a:t>
            </a:r>
            <a:r>
              <a:rPr lang="en-US" altLang="ja-JP" sz="2800" dirty="0">
                <a:solidFill>
                  <a:srgbClr val="FF7C00"/>
                </a:solidFill>
                <a:latin typeface="07YasashisaGothicBold" charset="-128"/>
                <a:ea typeface="07YasashisaGothicBold" charset="-128"/>
                <a:cs typeface="07YasashisaGothicBold" charset="-128"/>
              </a:rPr>
              <a:t>C2</a:t>
            </a: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にカーソルを置いて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数式バーの「</a:t>
            </a:r>
            <a:r>
              <a:rPr lang="en-US" altLang="ja-JP" sz="2800" dirty="0" err="1">
                <a:latin typeface="Apple Chancery" charset="0"/>
                <a:ea typeface="Apple Chancery" charset="0"/>
                <a:cs typeface="Apple Chancery" charset="0"/>
              </a:rPr>
              <a:t>fx</a:t>
            </a: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」をクリック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1658984" y="1767659"/>
            <a:ext cx="365760" cy="351319"/>
          </a:xfrm>
          <a:prstGeom prst="ellipse">
            <a:avLst/>
          </a:prstGeom>
          <a:noFill/>
          <a:ln w="34925">
            <a:solidFill>
              <a:srgbClr val="FF7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1841864" y="3076990"/>
            <a:ext cx="4156292" cy="1313999"/>
          </a:xfrm>
          <a:prstGeom prst="wedgeRoundRectCallout">
            <a:avLst>
              <a:gd name="adj1" fmla="val 54679"/>
              <a:gd name="adj2" fmla="val -84247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検索ボックスに</a:t>
            </a:r>
            <a:r>
              <a:rPr kumimoji="1"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「</a:t>
            </a:r>
            <a:r>
              <a:rPr kumimoji="1"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  <a:t>VLOOKUP</a:t>
            </a:r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」</a:t>
            </a: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と入力</a:t>
            </a:r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2351315" y="1355623"/>
            <a:ext cx="404948" cy="278612"/>
          </a:xfrm>
          <a:prstGeom prst="straightConnector1">
            <a:avLst/>
          </a:prstGeom>
          <a:ln w="47625">
            <a:solidFill>
              <a:srgbClr val="FF7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角丸四角形吹き出し 8"/>
          <p:cNvSpPr/>
          <p:nvPr/>
        </p:nvSpPr>
        <p:spPr>
          <a:xfrm>
            <a:off x="5137523" y="4520914"/>
            <a:ext cx="3317410" cy="1945815"/>
          </a:xfrm>
          <a:prstGeom prst="wedgeRoundRectCallout">
            <a:avLst>
              <a:gd name="adj1" fmla="val 6942"/>
              <a:gd name="adj2" fmla="val -114789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出てきた結果から該当する関数を</a:t>
            </a:r>
            <a:endParaRPr kumimoji="1"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kumimoji="1"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  <a:t>W</a:t>
            </a:r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クリック！</a:t>
            </a:r>
          </a:p>
        </p:txBody>
      </p:sp>
    </p:spTree>
    <p:extLst>
      <p:ext uri="{BB962C8B-B14F-4D97-AF65-F5344CB8AC3E}">
        <p14:creationId xmlns:p14="http://schemas.microsoft.com/office/powerpoint/2010/main" val="3148171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" y="901700"/>
            <a:ext cx="3314700" cy="4140200"/>
          </a:xfrm>
          <a:prstGeom prst="rect">
            <a:avLst/>
          </a:prstGeom>
        </p:spPr>
      </p:pic>
      <p:sp>
        <p:nvSpPr>
          <p:cNvPr id="4" name="コンテンツ プレースホルダー 1"/>
          <p:cNvSpPr txBox="1">
            <a:spLocks/>
          </p:cNvSpPr>
          <p:nvPr/>
        </p:nvSpPr>
        <p:spPr>
          <a:xfrm>
            <a:off x="4062547" y="809579"/>
            <a:ext cx="4807133" cy="512095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FF7C0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検索値</a:t>
            </a:r>
            <a:r>
              <a:rPr lang="ja-JP" altLang="en-US" b="1" dirty="0">
                <a:latin typeface="07YasashisaGothic" charset="-128"/>
                <a:ea typeface="07YasashisaGothic" charset="-128"/>
                <a:cs typeface="07YasashisaGothic" charset="-128"/>
              </a:rPr>
              <a:t>：検索したいデータ</a:t>
            </a:r>
            <a:endParaRPr lang="en-US" altLang="ja-JP" b="1" dirty="0">
              <a:solidFill>
                <a:srgbClr val="FF7C00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FF7C0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範囲</a:t>
            </a:r>
            <a:r>
              <a:rPr lang="ja-JP" altLang="en-US" b="1" dirty="0">
                <a:latin typeface="07YasashisaGothic" charset="-128"/>
                <a:ea typeface="07YasashisaGothic" charset="-128"/>
                <a:cs typeface="07YasashisaGothic" charset="-128"/>
              </a:rPr>
              <a:t>：検索元になる範囲</a:t>
            </a:r>
            <a:endParaRPr lang="en-US" altLang="ja-JP" b="1" dirty="0">
              <a:solidFill>
                <a:srgbClr val="FF7C00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FF7C0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列番号</a:t>
            </a:r>
            <a:r>
              <a:rPr lang="ja-JP" altLang="en-US" b="1" dirty="0">
                <a:latin typeface="07YasashisaGothic" charset="-128"/>
                <a:ea typeface="07YasashisaGothic" charset="-128"/>
                <a:cs typeface="07YasashisaGothic" charset="-128"/>
              </a:rPr>
              <a:t>：取り出したいデータがその表の何列目か</a:t>
            </a:r>
            <a:endParaRPr lang="en-US" altLang="ja-JP" b="1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FF7C0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検索方法</a:t>
            </a:r>
            <a:endParaRPr lang="en-US" altLang="ja-JP" b="1" dirty="0">
              <a:solidFill>
                <a:srgbClr val="FF7C00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ja-JP" b="1" dirty="0">
                <a:latin typeface="07YasashisaGothic" charset="-128"/>
                <a:ea typeface="07YasashisaGothic" charset="-128"/>
                <a:cs typeface="07YasashisaGothic" charset="-128"/>
              </a:rPr>
              <a:t>TRUE</a:t>
            </a:r>
            <a:r>
              <a:rPr lang="ja-JP" altLang="en-US" b="1" dirty="0">
                <a:latin typeface="07YasashisaGothic" charset="-128"/>
                <a:ea typeface="07YasashisaGothic" charset="-128"/>
                <a:cs typeface="07YasashisaGothic" charset="-128"/>
              </a:rPr>
              <a:t>：同じものかもっとも近いもの</a:t>
            </a:r>
            <a:br>
              <a:rPr lang="en-US" altLang="ja-JP" b="1" dirty="0">
                <a:latin typeface="07YasashisaGothic" charset="-128"/>
                <a:ea typeface="07YasashisaGothic" charset="-128"/>
                <a:cs typeface="07YasashisaGothic" charset="-128"/>
              </a:rPr>
            </a:br>
            <a:r>
              <a:rPr lang="en-US" altLang="ja-JP" b="1" dirty="0">
                <a:latin typeface="07YasashisaGothic" charset="-128"/>
                <a:ea typeface="07YasashisaGothic" charset="-128"/>
                <a:cs typeface="07YasashisaGothic" charset="-128"/>
              </a:rPr>
              <a:t>FALSE</a:t>
            </a:r>
            <a:r>
              <a:rPr lang="ja-JP" altLang="en-US" b="1" dirty="0">
                <a:latin typeface="07YasashisaGothic" charset="-128"/>
                <a:ea typeface="07YasashisaGothic" charset="-128"/>
                <a:cs typeface="07YasashisaGothic" charset="-128"/>
              </a:rPr>
              <a:t>：完全一致</a:t>
            </a:r>
            <a:endParaRPr lang="en-US" altLang="ja-JP" b="1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24504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5" name="コンテンツ プレースホルダー 1"/>
          <p:cNvSpPr txBox="1">
            <a:spLocks/>
          </p:cNvSpPr>
          <p:nvPr/>
        </p:nvSpPr>
        <p:spPr>
          <a:xfrm>
            <a:off x="235130" y="365442"/>
            <a:ext cx="8752116" cy="16197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FF7C0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検索値</a:t>
            </a:r>
            <a:r>
              <a:rPr lang="ja-JP" altLang="en-US" b="1" dirty="0">
                <a:latin typeface="07YasashisaGothic" charset="-128"/>
                <a:ea typeface="07YasashisaGothic" charset="-128"/>
                <a:cs typeface="07YasashisaGothic" charset="-128"/>
              </a:rPr>
              <a:t>：検索したいデータ</a:t>
            </a:r>
            <a:endParaRPr lang="en-US" altLang="ja-JP" b="1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b="1" dirty="0">
                <a:latin typeface="07YasashisaGothic" charset="-128"/>
                <a:ea typeface="07YasashisaGothic" charset="-128"/>
                <a:cs typeface="07YasashisaGothic" charset="-128"/>
              </a:rPr>
              <a:t>今回検索したいのは，この行の「商品名」なので，</a:t>
            </a:r>
            <a:endParaRPr lang="en-US" altLang="ja-JP" b="1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b="1" dirty="0">
                <a:solidFill>
                  <a:srgbClr val="FF7C0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A2</a:t>
            </a:r>
            <a:r>
              <a:rPr lang="ja-JP" altLang="en-US" b="1" dirty="0">
                <a:latin typeface="07YasashisaGothic" charset="-128"/>
                <a:ea typeface="07YasashisaGothic" charset="-128"/>
                <a:cs typeface="07YasashisaGothic" charset="-128"/>
              </a:rPr>
              <a:t>にカーソルを合わせると，自動で検索値が入る。</a:t>
            </a:r>
            <a:endParaRPr lang="en-US" altLang="ja-JP" b="1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99" y="2173151"/>
            <a:ext cx="8480611" cy="326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4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lang="ja-JP" altLang="en-US" smtClean="0"/>
              <a:pPr/>
              <a:t>3</a:t>
            </a:fld>
            <a:endParaRPr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 idx="4294967295"/>
          </p:nvPr>
        </p:nvSpPr>
        <p:spPr>
          <a:xfrm>
            <a:off x="222068" y="268288"/>
            <a:ext cx="8318681" cy="1289181"/>
          </a:xfrm>
        </p:spPr>
        <p:txBody>
          <a:bodyPr>
            <a:normAutofit/>
          </a:bodyPr>
          <a:lstStyle/>
          <a:p>
            <a:r>
              <a:rPr kumimoji="1" lang="en-US" altLang="ja-JP" sz="3200" dirty="0">
                <a:latin typeface="07YasashisaGothic" charset="-128"/>
                <a:ea typeface="07YasashisaGothic" charset="-128"/>
                <a:cs typeface="07YasashisaGothic" charset="-128"/>
              </a:rPr>
              <a:t>Windows</a:t>
            </a:r>
            <a:r>
              <a:rPr kumimoji="1" lang="ja-JP" altLang="en-US" sz="3200" dirty="0">
                <a:latin typeface="07YasashisaGothic" charset="-128"/>
                <a:ea typeface="07YasashisaGothic" charset="-128"/>
                <a:cs typeface="07YasashisaGothic" charset="-128"/>
              </a:rPr>
              <a:t>の「</a:t>
            </a:r>
            <a:r>
              <a:rPr kumimoji="1" lang="en-US" altLang="ja-JP" sz="3200" dirty="0">
                <a:latin typeface="07YasashisaGothic" charset="-128"/>
                <a:ea typeface="07YasashisaGothic" charset="-128"/>
                <a:cs typeface="07YasashisaGothic" charset="-128"/>
              </a:rPr>
              <a:t>Ctrl</a:t>
            </a:r>
            <a:r>
              <a:rPr kumimoji="1" lang="ja-JP" altLang="en-US" sz="3200" dirty="0">
                <a:latin typeface="07YasashisaGothic" charset="-128"/>
                <a:ea typeface="07YasashisaGothic" charset="-128"/>
                <a:cs typeface="07YasashisaGothic" charset="-128"/>
              </a:rPr>
              <a:t>」は</a:t>
            </a:r>
            <a:br>
              <a:rPr kumimoji="1" lang="en-US" altLang="ja-JP" sz="3200" dirty="0">
                <a:latin typeface="07YasashisaGothic" charset="-128"/>
                <a:ea typeface="07YasashisaGothic" charset="-128"/>
                <a:cs typeface="07YasashisaGothic" charset="-128"/>
              </a:rPr>
            </a:br>
            <a:r>
              <a:rPr kumimoji="1" lang="en-US" altLang="ja-JP" sz="3200" dirty="0">
                <a:latin typeface="07YasashisaGothic" charset="-128"/>
                <a:ea typeface="07YasashisaGothic" charset="-128"/>
                <a:cs typeface="07YasashisaGothic" charset="-128"/>
              </a:rPr>
              <a:t>Mac</a:t>
            </a:r>
            <a:r>
              <a:rPr kumimoji="1" lang="ja-JP" altLang="en-US" sz="3200" dirty="0">
                <a:latin typeface="07YasashisaGothic" charset="-128"/>
                <a:ea typeface="07YasashisaGothic" charset="-128"/>
                <a:cs typeface="07YasashisaGothic" charset="-128"/>
              </a:rPr>
              <a:t>ではだいたい「</a:t>
            </a:r>
            <a:r>
              <a:rPr lang="en-US" altLang="ja-JP" sz="3200" dirty="0">
                <a:latin typeface="07YasashisaGothic" charset="-128"/>
                <a:ea typeface="07YasashisaGothic" charset="-128"/>
                <a:cs typeface="07YasashisaGothic" charset="-128"/>
              </a:rPr>
              <a:t>c</a:t>
            </a:r>
            <a:r>
              <a:rPr kumimoji="1" lang="en-US" altLang="ja-JP" sz="3200" dirty="0">
                <a:latin typeface="07YasashisaGothic" charset="-128"/>
                <a:ea typeface="07YasashisaGothic" charset="-128"/>
                <a:cs typeface="07YasashisaGothic" charset="-128"/>
              </a:rPr>
              <a:t>ommand</a:t>
            </a:r>
            <a:r>
              <a:rPr kumimoji="1" lang="ja-JP" altLang="en-US" sz="3200" dirty="0">
                <a:latin typeface="07YasashisaGothic" charset="-128"/>
                <a:ea typeface="07YasashisaGothic" charset="-128"/>
                <a:cs typeface="07YasashisaGothic" charset="-128"/>
              </a:rPr>
              <a:t>」</a:t>
            </a:r>
          </a:p>
        </p:txBody>
      </p:sp>
      <p:graphicFrame>
        <p:nvGraphicFramePr>
          <p:cNvPr id="9" name="コンテンツ プレースホルダー 8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8179432"/>
              </p:ext>
            </p:extLst>
          </p:nvPr>
        </p:nvGraphicFramePr>
        <p:xfrm>
          <a:off x="222068" y="1506398"/>
          <a:ext cx="8540751" cy="5215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7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67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1132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Windows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Mac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3991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コピー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dirty="0" err="1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Ctrl+C</a:t>
                      </a:r>
                      <a:endParaRPr lang="en-US" altLang="ja-JP" sz="28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dirty="0" err="1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command+C</a:t>
                      </a:r>
                      <a:endParaRPr lang="en-US" altLang="ja-JP" sz="28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991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切り取り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dirty="0" err="1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Ctrl+X</a:t>
                      </a:r>
                      <a:endParaRPr lang="en-US" altLang="ja-JP" sz="28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dirty="0" err="1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command+X</a:t>
                      </a:r>
                      <a:endParaRPr lang="en-US" altLang="ja-JP" sz="28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3991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貼り付け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dirty="0" err="1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Ctrl+V</a:t>
                      </a:r>
                      <a:endParaRPr lang="en-US" altLang="ja-JP" sz="28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dirty="0" err="1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command+V</a:t>
                      </a:r>
                      <a:endParaRPr lang="en-US" altLang="ja-JP" sz="28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3991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元に戻す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dirty="0" err="1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Ctrl+Z</a:t>
                      </a:r>
                      <a:endParaRPr lang="en-US" altLang="ja-JP" sz="28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dirty="0" err="1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command+Z</a:t>
                      </a:r>
                      <a:endParaRPr lang="en-US" altLang="ja-JP" sz="28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3991">
                <a:tc>
                  <a:txBody>
                    <a:bodyPr/>
                    <a:lstStyle/>
                    <a:p>
                      <a:r>
                        <a:rPr kumimoji="1" lang="ja-JP" altLang="en-US" sz="280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保存</a:t>
                      </a:r>
                      <a:endParaRPr kumimoji="1" lang="ja-JP" altLang="en-US" sz="28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dirty="0" err="1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Ctrl+S</a:t>
                      </a:r>
                      <a:endParaRPr lang="en-US" altLang="ja-JP" sz="28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dirty="0" err="1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command+S</a:t>
                      </a:r>
                      <a:endParaRPr lang="en-US" altLang="ja-JP" sz="28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966683"/>
                  </a:ext>
                </a:extLst>
              </a:tr>
              <a:tr h="763991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セル内改行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dirty="0" err="1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Alt+Enter</a:t>
                      </a:r>
                      <a:endParaRPr lang="en-US" altLang="ja-JP" sz="28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dirty="0" err="1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option+Enter</a:t>
                      </a:r>
                      <a:endParaRPr lang="en-US" altLang="ja-JP" sz="28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70867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4" name="コンテンツ プレースホルダー 1"/>
          <p:cNvSpPr txBox="1">
            <a:spLocks/>
          </p:cNvSpPr>
          <p:nvPr/>
        </p:nvSpPr>
        <p:spPr>
          <a:xfrm>
            <a:off x="169815" y="234815"/>
            <a:ext cx="8556174" cy="17768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FF7C0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範囲</a:t>
            </a:r>
            <a:r>
              <a:rPr lang="ja-JP" altLang="en-US" b="1" dirty="0">
                <a:latin typeface="07YasashisaGothic" charset="-128"/>
                <a:ea typeface="07YasashisaGothic" charset="-128"/>
                <a:cs typeface="07YasashisaGothic" charset="-128"/>
              </a:rPr>
              <a:t>：検索元になる範囲</a:t>
            </a:r>
            <a:endParaRPr lang="en-US" altLang="ja-JP" b="1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latin typeface="07YasashisaGothic" charset="-128"/>
                <a:ea typeface="07YasashisaGothic" charset="-128"/>
                <a:cs typeface="07YasashisaGothic" charset="-128"/>
              </a:rPr>
              <a:t>今回検索したいのは「定価表」なので，</a:t>
            </a:r>
            <a:endParaRPr lang="en-US" altLang="ja-JP" b="1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latin typeface="07YasashisaGothic" charset="-128"/>
                <a:ea typeface="07YasashisaGothic" charset="-128"/>
                <a:cs typeface="07YasashisaGothic" charset="-128"/>
              </a:rPr>
              <a:t>テーブル名</a:t>
            </a:r>
            <a:r>
              <a:rPr lang="ja-JP" altLang="en-US" b="1" dirty="0">
                <a:solidFill>
                  <a:srgbClr val="FF7C0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「定価表」</a:t>
            </a:r>
            <a:r>
              <a:rPr lang="ja-JP" altLang="en-US" b="1" dirty="0">
                <a:latin typeface="07YasashisaGothic" charset="-128"/>
                <a:ea typeface="07YasashisaGothic" charset="-128"/>
                <a:cs typeface="07YasashisaGothic" charset="-128"/>
              </a:rPr>
              <a:t>を入力</a:t>
            </a:r>
            <a:endParaRPr lang="en-US" altLang="ja-JP" b="1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>
              <a:solidFill>
                <a:srgbClr val="FF7C00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09" y="2011680"/>
            <a:ext cx="4002406" cy="3540034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4910028" y="2925756"/>
            <a:ext cx="3317410" cy="2625958"/>
          </a:xfrm>
          <a:prstGeom prst="wedgeRoundRectCallout">
            <a:avLst>
              <a:gd name="adj1" fmla="val -72599"/>
              <a:gd name="adj2" fmla="val -33882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入力すると</a:t>
            </a:r>
            <a:endParaRPr kumimoji="1"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テーブル「定価表」が選択されていることがわかる</a:t>
            </a:r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6060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1" y="3177325"/>
            <a:ext cx="7824653" cy="2966969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339632" y="326254"/>
            <a:ext cx="8569237" cy="26390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FF7C0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列番号</a:t>
            </a:r>
            <a:r>
              <a:rPr lang="ja-JP" altLang="en-US" b="1" dirty="0">
                <a:latin typeface="07YasashisaGothic" charset="-128"/>
                <a:ea typeface="07YasashisaGothic" charset="-128"/>
                <a:cs typeface="07YasashisaGothic" charset="-128"/>
              </a:rPr>
              <a:t>：取り出したいデータがその表の何列目か</a:t>
            </a:r>
            <a:endParaRPr lang="en-US" altLang="ja-JP" b="1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latin typeface="07YasashisaGothic" charset="-128"/>
                <a:ea typeface="07YasashisaGothic" charset="-128"/>
                <a:cs typeface="07YasashisaGothic" charset="-128"/>
              </a:rPr>
              <a:t>今回は「定価表」の３列目に「定価」が書いてあるので</a:t>
            </a:r>
            <a:endParaRPr lang="en-US" altLang="ja-JP" b="1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FF7C0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「３」</a:t>
            </a:r>
            <a:r>
              <a:rPr lang="ja-JP" altLang="en-US" b="1" dirty="0">
                <a:latin typeface="07YasashisaGothic" charset="-128"/>
                <a:ea typeface="07YasashisaGothic" charset="-128"/>
                <a:cs typeface="07YasashisaGothic" charset="-128"/>
              </a:rPr>
              <a:t>と入力する。</a:t>
            </a:r>
            <a:endParaRPr lang="en-US" altLang="ja-JP" b="1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214290" y="2672881"/>
            <a:ext cx="613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>
                <a:solidFill>
                  <a:srgbClr val="FF7C00"/>
                </a:solidFill>
                <a:latin typeface="07YasashisaGothicBold" charset="-128"/>
                <a:ea typeface="07YasashisaGothicBold" charset="-128"/>
                <a:cs typeface="07YasashisaGothicBold" charset="-128"/>
              </a:rPr>
              <a:t>②</a:t>
            </a:r>
            <a:endParaRPr kumimoji="1" lang="ja-JP" altLang="en-US" sz="3200" dirty="0">
              <a:solidFill>
                <a:srgbClr val="FF7C00"/>
              </a:solidFill>
              <a:latin typeface="07YasashisaGothicBold" charset="-128"/>
              <a:ea typeface="07YasashisaGothicBold" charset="-128"/>
              <a:cs typeface="07YasashisaGothicBold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26003" y="2672881"/>
            <a:ext cx="613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7C00"/>
                </a:solidFill>
                <a:latin typeface="07YasashisaGothicBold" charset="-128"/>
                <a:ea typeface="07YasashisaGothicBold" charset="-128"/>
                <a:cs typeface="07YasashisaGothicBold" charset="-128"/>
              </a:rPr>
              <a:t>①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93572" y="2672880"/>
            <a:ext cx="613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FF7C00"/>
                </a:solidFill>
                <a:latin typeface="07YasashisaGothicBold" charset="-128"/>
                <a:ea typeface="07YasashisaGothicBold" charset="-128"/>
                <a:cs typeface="07YasashisaGothicBold" charset="-128"/>
              </a:rPr>
              <a:t>③</a:t>
            </a:r>
            <a:endParaRPr kumimoji="1" lang="ja-JP" altLang="en-US" sz="3200" dirty="0">
              <a:solidFill>
                <a:srgbClr val="FF7C00"/>
              </a:solidFill>
              <a:latin typeface="07YasashisaGothicBold" charset="-128"/>
              <a:ea typeface="07YasashisaGothicBold" charset="-128"/>
              <a:cs typeface="07YasashisaGothicBold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0237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287383" y="352380"/>
            <a:ext cx="8556171" cy="46506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FF7C0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検索方法</a:t>
            </a:r>
            <a:endParaRPr lang="en-US" altLang="ja-JP" b="1" dirty="0">
              <a:solidFill>
                <a:srgbClr val="FF7C00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altLang="ja-JP" b="1" dirty="0">
                <a:latin typeface="07YasashisaGothic" charset="-128"/>
                <a:ea typeface="07YasashisaGothic" charset="-128"/>
                <a:cs typeface="07YasashisaGothic" charset="-128"/>
              </a:rPr>
              <a:t>TRUE</a:t>
            </a:r>
            <a:r>
              <a:rPr lang="ja-JP" altLang="en-US" b="1" dirty="0">
                <a:latin typeface="07YasashisaGothic" charset="-128"/>
                <a:ea typeface="07YasashisaGothic" charset="-128"/>
                <a:cs typeface="07YasashisaGothic" charset="-128"/>
              </a:rPr>
              <a:t>：同じものか，なければもっとも近いもの</a:t>
            </a:r>
            <a:br>
              <a:rPr lang="en-US" altLang="ja-JP" b="1" dirty="0">
                <a:latin typeface="07YasashisaGothic" charset="-128"/>
                <a:ea typeface="07YasashisaGothic" charset="-128"/>
                <a:cs typeface="07YasashisaGothic" charset="-128"/>
              </a:rPr>
            </a:br>
            <a:r>
              <a:rPr lang="en-US" altLang="ja-JP" b="1" dirty="0">
                <a:latin typeface="07YasashisaGothic" charset="-128"/>
                <a:ea typeface="07YasashisaGothic" charset="-128"/>
                <a:cs typeface="07YasashisaGothic" charset="-128"/>
              </a:rPr>
              <a:t>FALSE</a:t>
            </a:r>
            <a:r>
              <a:rPr lang="ja-JP" altLang="en-US" b="1" dirty="0">
                <a:latin typeface="07YasashisaGothic" charset="-128"/>
                <a:ea typeface="07YasashisaGothic" charset="-128"/>
                <a:cs typeface="07YasashisaGothic" charset="-128"/>
              </a:rPr>
              <a:t>：完全一致</a:t>
            </a:r>
            <a:endParaRPr lang="en-US" altLang="ja-JP" b="1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latin typeface="07YasashisaGothic" charset="-128"/>
                <a:ea typeface="07YasashisaGothic" charset="-128"/>
                <a:cs typeface="07YasashisaGothic" charset="-128"/>
              </a:rPr>
              <a:t>今回は完全に</a:t>
            </a:r>
            <a:endParaRPr lang="en-US" altLang="ja-JP" b="1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latin typeface="07YasashisaGothic" charset="-128"/>
                <a:ea typeface="07YasashisaGothic" charset="-128"/>
                <a:cs typeface="07YasashisaGothic" charset="-128"/>
              </a:rPr>
              <a:t>同じものだけを</a:t>
            </a:r>
            <a:endParaRPr lang="en-US" altLang="ja-JP" b="1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latin typeface="07YasashisaGothic" charset="-128"/>
                <a:ea typeface="07YasashisaGothic" charset="-128"/>
                <a:cs typeface="07YasashisaGothic" charset="-128"/>
              </a:rPr>
              <a:t>検索したいので</a:t>
            </a:r>
            <a:endParaRPr lang="en-US" altLang="ja-JP" b="1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FF7C0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「</a:t>
            </a:r>
            <a:r>
              <a:rPr lang="en-US" altLang="ja-JP" b="1" dirty="0">
                <a:solidFill>
                  <a:srgbClr val="FF7C0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FALSE</a:t>
            </a:r>
            <a:r>
              <a:rPr lang="ja-JP" altLang="en-US" b="1" dirty="0">
                <a:solidFill>
                  <a:srgbClr val="FF7C0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」</a:t>
            </a:r>
            <a:r>
              <a:rPr lang="ja-JP" altLang="en-US" b="1" dirty="0">
                <a:latin typeface="07YasashisaGothic" charset="-128"/>
                <a:ea typeface="07YasashisaGothic" charset="-128"/>
                <a:cs typeface="07YasashisaGothic" charset="-128"/>
              </a:rPr>
              <a:t>と入力</a:t>
            </a:r>
            <a:endParaRPr lang="en-US" altLang="ja-JP" b="1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72" y="1900919"/>
            <a:ext cx="4234882" cy="482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595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33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7" y="492035"/>
            <a:ext cx="3175000" cy="3797300"/>
          </a:xfrm>
          <a:prstGeom prst="rect">
            <a:avLst/>
          </a:prstGeom>
        </p:spPr>
      </p:pic>
      <p:sp>
        <p:nvSpPr>
          <p:cNvPr id="4" name="角丸四角形吹き出し 3"/>
          <p:cNvSpPr/>
          <p:nvPr/>
        </p:nvSpPr>
        <p:spPr>
          <a:xfrm>
            <a:off x="4167051" y="1031966"/>
            <a:ext cx="3540036" cy="2380240"/>
          </a:xfrm>
          <a:prstGeom prst="wedgeRoundRectCallout">
            <a:avLst>
              <a:gd name="adj1" fmla="val -73690"/>
              <a:gd name="adj2" fmla="val 74575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全部入力できたら，最後に「完了」を</a:t>
            </a:r>
            <a:endParaRPr kumimoji="1"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クリック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3" y="4767216"/>
            <a:ext cx="4715691" cy="557963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5508170" y="4289335"/>
            <a:ext cx="3426823" cy="1785062"/>
          </a:xfrm>
          <a:prstGeom prst="wedgeRoundRectCallout">
            <a:avLst>
              <a:gd name="adj1" fmla="val -66679"/>
              <a:gd name="adj2" fmla="val 13109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数式バーに</a:t>
            </a:r>
            <a:endParaRPr kumimoji="1"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数式が自動で入る</a:t>
            </a:r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5528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7" name="コンテンツ プレースホルダー 1"/>
          <p:cNvSpPr txBox="1">
            <a:spLocks/>
          </p:cNvSpPr>
          <p:nvPr/>
        </p:nvSpPr>
        <p:spPr>
          <a:xfrm>
            <a:off x="287383" y="2573065"/>
            <a:ext cx="8556171" cy="323990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FF7C0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数式をコピーする</a:t>
            </a:r>
            <a:endParaRPr lang="en-US" altLang="ja-JP" b="1" dirty="0">
              <a:solidFill>
                <a:srgbClr val="FF7C00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latin typeface="07YasashisaGothic" charset="-128"/>
                <a:ea typeface="07YasashisaGothic" charset="-128"/>
                <a:cs typeface="07YasashisaGothic" charset="-128"/>
              </a:rPr>
              <a:t>コピーしたいセルの右下にカーソルを合わせると</a:t>
            </a:r>
            <a:endParaRPr lang="en-US" altLang="ja-JP" b="1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latin typeface="07YasashisaGothic" charset="-128"/>
                <a:ea typeface="07YasashisaGothic" charset="-128"/>
                <a:cs typeface="07YasashisaGothic" charset="-128"/>
              </a:rPr>
              <a:t>黒い十字になる。</a:t>
            </a:r>
            <a:endParaRPr lang="en-US" altLang="ja-JP" b="1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latin typeface="07YasashisaGothic" charset="-128"/>
                <a:ea typeface="07YasashisaGothic" charset="-128"/>
                <a:cs typeface="07YasashisaGothic" charset="-128"/>
              </a:rPr>
              <a:t>そこで</a:t>
            </a:r>
            <a:r>
              <a:rPr lang="en-US" altLang="ja-JP" b="1" dirty="0">
                <a:latin typeface="07YasashisaGothic" charset="-128"/>
                <a:ea typeface="07YasashisaGothic" charset="-128"/>
                <a:cs typeface="07YasashisaGothic" charset="-128"/>
              </a:rPr>
              <a:t>W</a:t>
            </a:r>
            <a:r>
              <a:rPr lang="ja-JP" altLang="en-US" b="1" dirty="0">
                <a:latin typeface="07YasashisaGothic" charset="-128"/>
                <a:ea typeface="07YasashisaGothic" charset="-128"/>
                <a:cs typeface="07YasashisaGothic" charset="-128"/>
              </a:rPr>
              <a:t>クリックすると，最下行までコピーされる。</a:t>
            </a:r>
            <a:endParaRPr lang="en-US" altLang="ja-JP" b="1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latin typeface="07YasashisaGothic" charset="-128"/>
                <a:ea typeface="07YasashisaGothic" charset="-128"/>
                <a:cs typeface="07YasashisaGothic" charset="-128"/>
              </a:rPr>
              <a:t>途中の行までコピーしたい時は，ドラッグする。</a:t>
            </a:r>
            <a:endParaRPr lang="en-US" altLang="ja-JP" b="1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3" y="693624"/>
            <a:ext cx="5843208" cy="1699419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 rot="13216347">
            <a:off x="5817534" y="1444644"/>
            <a:ext cx="1024346" cy="700313"/>
          </a:xfrm>
          <a:prstGeom prst="rightArrow">
            <a:avLst/>
          </a:prstGeom>
          <a:solidFill>
            <a:srgbClr val="FF7C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20576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1446213"/>
            <a:ext cx="5384800" cy="5092700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4" name="角丸四角形吹き出し 3"/>
          <p:cNvSpPr/>
          <p:nvPr/>
        </p:nvSpPr>
        <p:spPr>
          <a:xfrm>
            <a:off x="6755217" y="1446213"/>
            <a:ext cx="1946911" cy="2102212"/>
          </a:xfrm>
          <a:prstGeom prst="wedgeRoundRectCallout">
            <a:avLst>
              <a:gd name="adj1" fmla="val -93518"/>
              <a:gd name="adj2" fmla="val -33448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売上額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売上数</a:t>
            </a:r>
            <a:r>
              <a:rPr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  <a:t>×</a:t>
            </a: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定価</a:t>
            </a:r>
            <a:r>
              <a:rPr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  <a:t>=B2*C2</a:t>
            </a:r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6" name="コンテンツ プレースホルダー 1"/>
          <p:cNvSpPr txBox="1">
            <a:spLocks/>
          </p:cNvSpPr>
          <p:nvPr/>
        </p:nvSpPr>
        <p:spPr>
          <a:xfrm>
            <a:off x="587829" y="261259"/>
            <a:ext cx="6675120" cy="10711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latin typeface="07YasashisaGothic" charset="-128"/>
                <a:ea typeface="07YasashisaGothic" charset="-128"/>
                <a:cs typeface="07YasashisaGothic" charset="-128"/>
              </a:rPr>
              <a:t>「売上額」の計算式を入力</a:t>
            </a:r>
            <a:endParaRPr lang="en-US" altLang="ja-JP" b="1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b="1" dirty="0">
                <a:latin typeface="07YasashisaGothic" charset="-128"/>
                <a:ea typeface="07YasashisaGothic" charset="-128"/>
                <a:cs typeface="07YasashisaGothic" charset="-128"/>
              </a:rPr>
              <a:t>テーブルにして，「集計行」を追加</a:t>
            </a:r>
            <a:endParaRPr lang="en-US" altLang="ja-JP" b="1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b="1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6568437" y="3953375"/>
            <a:ext cx="2320473" cy="1640659"/>
          </a:xfrm>
          <a:prstGeom prst="wedgeRoundRectCallout">
            <a:avLst>
              <a:gd name="adj1" fmla="val -70097"/>
              <a:gd name="adj2" fmla="val 90419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ある日の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売上総額が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わかった！</a:t>
            </a:r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908705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演習１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62444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lang="ja-JP" altLang="en-US" smtClean="0"/>
              <a:pPr/>
              <a:t>37</a:t>
            </a:fld>
            <a:endParaRPr lang="ja-JP" altLang="en-US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49217" y="468926"/>
            <a:ext cx="8540750" cy="2065268"/>
          </a:xfrm>
        </p:spPr>
        <p:txBody>
          <a:bodyPr>
            <a:normAutofit lnSpcReduction="10000"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「個人データ」の表に，</a:t>
            </a:r>
            <a:endParaRPr kumimoji="1" lang="en-US" altLang="ja-JP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「成績」の点数を追加してください。</a:t>
            </a:r>
            <a:endParaRPr lang="en-US" altLang="ja-JP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そのあと，テーブルにしておいてください。</a:t>
            </a:r>
            <a:endParaRPr lang="en-US" altLang="ja-JP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テーブル名を「個人データ」にしておいてください。</a:t>
            </a:r>
            <a:endParaRPr lang="en-US" altLang="ja-JP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90" y="2711031"/>
            <a:ext cx="5394330" cy="3336699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6491606" y="3373540"/>
            <a:ext cx="2023744" cy="1005840"/>
          </a:xfrm>
          <a:prstGeom prst="wedgeRoundRectCallout">
            <a:avLst>
              <a:gd name="adj1" fmla="val -79172"/>
              <a:gd name="adj2" fmla="val 39083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algn="ctr"/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完成図</a:t>
            </a:r>
          </a:p>
        </p:txBody>
      </p:sp>
    </p:spTree>
    <p:extLst>
      <p:ext uri="{BB962C8B-B14F-4D97-AF65-F5344CB8AC3E}">
        <p14:creationId xmlns:p14="http://schemas.microsoft.com/office/powerpoint/2010/main" val="15702272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62890" y="1488849"/>
            <a:ext cx="8541476" cy="1162911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「成績」のシートから，</a:t>
            </a:r>
            <a:endParaRPr kumimoji="1" lang="en-US" altLang="ja-JP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dirty="0"/>
              <a:t>１行目の「守屋</a:t>
            </a:r>
            <a:r>
              <a:rPr lang="en-US" altLang="ja-JP" dirty="0"/>
              <a:t> </a:t>
            </a:r>
            <a:r>
              <a:rPr lang="ja-JP" altLang="en-US" dirty="0"/>
              <a:t>陽子」の名前を消してみよう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lang="ja-JP" altLang="en-US" smtClean="0"/>
              <a:pPr/>
              <a:t>38</a:t>
            </a:fld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時間があまった人は・・・</a:t>
            </a: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" y="2651760"/>
            <a:ext cx="2070100" cy="11938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806" y="2575560"/>
            <a:ext cx="2082800" cy="1270000"/>
          </a:xfrm>
          <a:prstGeom prst="rect">
            <a:avLst/>
          </a:prstGeom>
        </p:spPr>
      </p:pic>
      <p:sp>
        <p:nvSpPr>
          <p:cNvPr id="10" name="右矢印 9"/>
          <p:cNvSpPr/>
          <p:nvPr/>
        </p:nvSpPr>
        <p:spPr>
          <a:xfrm>
            <a:off x="2833370" y="3016886"/>
            <a:ext cx="863419" cy="431708"/>
          </a:xfrm>
          <a:prstGeom prst="rightArrow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11" name="コンテンツ プレースホルダー 1"/>
          <p:cNvSpPr txBox="1">
            <a:spLocks/>
          </p:cNvSpPr>
          <p:nvPr/>
        </p:nvSpPr>
        <p:spPr>
          <a:xfrm>
            <a:off x="262890" y="4110129"/>
            <a:ext cx="8541476" cy="1162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ja-JP" altLang="en-US" dirty="0"/>
              <a:t>「個人データ」のシートを表示し，</a:t>
            </a:r>
            <a:endParaRPr lang="en-US" altLang="ja-JP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ja-JP" altLang="en-US" dirty="0"/>
              <a:t>「データ」タブの「すべて更新」をクリック</a:t>
            </a:r>
            <a:endParaRPr lang="en-US" altLang="ja-JP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" y="5187633"/>
            <a:ext cx="5029200" cy="1257300"/>
          </a:xfrm>
          <a:prstGeom prst="rect">
            <a:avLst/>
          </a:prstGeom>
        </p:spPr>
      </p:pic>
      <p:sp>
        <p:nvSpPr>
          <p:cNvPr id="13" name="角丸四角形 12"/>
          <p:cNvSpPr/>
          <p:nvPr/>
        </p:nvSpPr>
        <p:spPr>
          <a:xfrm>
            <a:off x="3375116" y="5478079"/>
            <a:ext cx="926926" cy="966854"/>
          </a:xfrm>
          <a:prstGeom prst="roundRect">
            <a:avLst/>
          </a:prstGeom>
          <a:noFill/>
          <a:ln w="47625">
            <a:solidFill>
              <a:srgbClr val="FF7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14" name="右矢印 13"/>
          <p:cNvSpPr/>
          <p:nvPr/>
        </p:nvSpPr>
        <p:spPr>
          <a:xfrm rot="8319852">
            <a:off x="4270302" y="5156867"/>
            <a:ext cx="871653" cy="551371"/>
          </a:xfrm>
          <a:prstGeom prst="rightArrow">
            <a:avLst/>
          </a:prstGeom>
          <a:solidFill>
            <a:srgbClr val="FF7C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35299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39</a:t>
            </a:fld>
            <a:endParaRPr kumimoji="1" lang="ja-JP" altLang="en-US"/>
          </a:p>
        </p:txBody>
      </p:sp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262890" y="509135"/>
            <a:ext cx="8541476" cy="46881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検索したいものが，検索範囲に無いときに，</a:t>
            </a:r>
            <a:endParaRPr lang="en-US" altLang="ja-JP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エラー「</a:t>
            </a:r>
            <a:r>
              <a:rPr lang="en-US" altLang="ja-JP" dirty="0">
                <a:latin typeface="07YasashisaGothic" charset="-128"/>
                <a:ea typeface="07YasashisaGothic" charset="-128"/>
                <a:cs typeface="07YasashisaGothic" charset="-128"/>
              </a:rPr>
              <a:t>#N/A</a:t>
            </a: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」が表示されます。</a:t>
            </a:r>
            <a:endParaRPr lang="en-US" altLang="ja-JP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altLang="ja-JP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altLang="ja-JP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altLang="ja-JP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これはなんか見た目がよくないので・・・</a:t>
            </a:r>
            <a:endParaRPr lang="en-US" altLang="ja-JP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ja-JP" dirty="0">
                <a:latin typeface="07YasashisaGothic" charset="-128"/>
                <a:ea typeface="07YasashisaGothic" charset="-128"/>
                <a:cs typeface="07YasashisaGothic" charset="-128"/>
              </a:rPr>
              <a:t>IFERROR</a:t>
            </a: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関数を使って，空白を表示します</a:t>
            </a:r>
            <a:endParaRPr lang="en-US" altLang="ja-JP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ja-JP" altLang="en-US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2" y="1611449"/>
            <a:ext cx="4940300" cy="7874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92" y="3735729"/>
            <a:ext cx="3492500" cy="1854200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4339409" y="3762172"/>
            <a:ext cx="4464957" cy="2746731"/>
          </a:xfrm>
          <a:prstGeom prst="wedgeRoundRectCallout">
            <a:avLst>
              <a:gd name="adj1" fmla="val -63316"/>
              <a:gd name="adj2" fmla="val -20946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「値」＝</a:t>
            </a:r>
            <a:endParaRPr kumimoji="1"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  <a:t>VLOOKUP(A3,</a:t>
            </a: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テーブル</a:t>
            </a:r>
            <a:r>
              <a:rPr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  <a:t>3,2,FALSE) </a:t>
            </a:r>
          </a:p>
          <a:p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「エラーの場合の値」＝「</a:t>
            </a:r>
            <a:r>
              <a:rPr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  <a:t>`` ``</a:t>
            </a:r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603249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3840480" y="1762609"/>
            <a:ext cx="53035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  <a:t>⌘ command (</a:t>
            </a: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コマンド</a:t>
            </a:r>
            <a:r>
              <a:rPr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  <a:t>)</a:t>
            </a:r>
            <a:endParaRPr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  <a:t>⌥ option (</a:t>
            </a: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オプション</a:t>
            </a:r>
            <a:r>
              <a:rPr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  <a:t>)</a:t>
            </a:r>
            <a:endParaRPr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  <a:t>⌃  control (</a:t>
            </a: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コントロール</a:t>
            </a:r>
            <a:r>
              <a:rPr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  <a:t>)</a:t>
            </a:r>
            <a:endParaRPr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  <a:t>⇧ shift (</a:t>
            </a: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シフト</a:t>
            </a:r>
            <a:r>
              <a:rPr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  <a:t>)</a:t>
            </a:r>
            <a:endParaRPr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" y="1458119"/>
            <a:ext cx="3543300" cy="4673600"/>
          </a:xfrm>
          <a:prstGeom prst="rect">
            <a:avLst/>
          </a:prstGeom>
          <a:effectLst/>
        </p:spPr>
      </p:pic>
      <p:sp>
        <p:nvSpPr>
          <p:cNvPr id="6" name="角丸四角形 5"/>
          <p:cNvSpPr/>
          <p:nvPr/>
        </p:nvSpPr>
        <p:spPr>
          <a:xfrm>
            <a:off x="431800" y="342515"/>
            <a:ext cx="5341983" cy="1212431"/>
          </a:xfrm>
          <a:prstGeom prst="roundRect">
            <a:avLst/>
          </a:prstGeom>
          <a:solidFill>
            <a:srgbClr val="FF7C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1999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en-US" altLang="ja-JP" sz="2800" dirty="0">
                <a:latin typeface="07YasashisaGothicBold" charset="-128"/>
                <a:ea typeface="07YasashisaGothicBold" charset="-128"/>
                <a:cs typeface="07YasashisaGothicBold" charset="-128"/>
              </a:rPr>
              <a:t>Mac</a:t>
            </a:r>
            <a:r>
              <a:rPr kumimoji="1" lang="ja-JP" altLang="en-US" sz="2800" dirty="0">
                <a:latin typeface="07YasashisaGothicBold" charset="-128"/>
                <a:ea typeface="07YasashisaGothicBold" charset="-128"/>
                <a:cs typeface="07YasashisaGothicBold" charset="-128"/>
              </a:rPr>
              <a:t>のショートカットキーはメニューの横に書いてある</a:t>
            </a:r>
          </a:p>
        </p:txBody>
      </p:sp>
      <p:sp>
        <p:nvSpPr>
          <p:cNvPr id="7" name="屈折矢印 6"/>
          <p:cNvSpPr/>
          <p:nvPr/>
        </p:nvSpPr>
        <p:spPr>
          <a:xfrm rot="5400000">
            <a:off x="1970109" y="3521190"/>
            <a:ext cx="2246812" cy="2049370"/>
          </a:xfrm>
          <a:prstGeom prst="bentUpArrow">
            <a:avLst>
              <a:gd name="adj1" fmla="val 8427"/>
              <a:gd name="adj2" fmla="val 11933"/>
              <a:gd name="adj3" fmla="val 25000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cxnSp>
        <p:nvCxnSpPr>
          <p:cNvPr id="9" name="直線コネクタ 8"/>
          <p:cNvCxnSpPr/>
          <p:nvPr/>
        </p:nvCxnSpPr>
        <p:spPr>
          <a:xfrm>
            <a:off x="600891" y="3422469"/>
            <a:ext cx="2899955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4118201" y="4545875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ja-JP" sz="2800" dirty="0">
                <a:solidFill>
                  <a:srgbClr val="FF7C00"/>
                </a:solidFill>
                <a:latin typeface="07YasashisaGothicBold" charset="-128"/>
                <a:ea typeface="07YasashisaGothicBold" charset="-128"/>
                <a:cs typeface="07YasashisaGothicBold" charset="-128"/>
              </a:rPr>
              <a:t>⌃ ⌘V </a:t>
            </a:r>
          </a:p>
          <a:p>
            <a:r>
              <a:rPr lang="en-US" altLang="ja-JP" sz="2800" dirty="0">
                <a:solidFill>
                  <a:srgbClr val="FF7C00"/>
                </a:solidFill>
                <a:latin typeface="07YasashisaGothicBold" charset="-128"/>
                <a:ea typeface="07YasashisaGothicBold" charset="-128"/>
                <a:cs typeface="07YasashisaGothicBold" charset="-128"/>
              </a:rPr>
              <a:t>control</a:t>
            </a:r>
            <a:r>
              <a:rPr lang="ja-JP" altLang="en-US" sz="2800" dirty="0">
                <a:solidFill>
                  <a:srgbClr val="FF7C00"/>
                </a:solidFill>
                <a:latin typeface="07YasashisaGothicBold" charset="-128"/>
                <a:ea typeface="07YasashisaGothicBold" charset="-128"/>
                <a:cs typeface="07YasashisaGothicBold" charset="-128"/>
              </a:rPr>
              <a:t>＋</a:t>
            </a:r>
            <a:r>
              <a:rPr lang="en-US" altLang="ja-JP" sz="2800" dirty="0">
                <a:solidFill>
                  <a:srgbClr val="FF7C00"/>
                </a:solidFill>
                <a:latin typeface="07YasashisaGothicBold" charset="-128"/>
                <a:ea typeface="07YasashisaGothicBold" charset="-128"/>
                <a:cs typeface="07YasashisaGothicBold" charset="-128"/>
              </a:rPr>
              <a:t>command</a:t>
            </a:r>
            <a:r>
              <a:rPr lang="ja-JP" altLang="en-US" sz="2800" dirty="0">
                <a:solidFill>
                  <a:srgbClr val="FF7C00"/>
                </a:solidFill>
                <a:latin typeface="07YasashisaGothicBold" charset="-128"/>
                <a:ea typeface="07YasashisaGothicBold" charset="-128"/>
                <a:cs typeface="07YasashisaGothicBold" charset="-128"/>
              </a:rPr>
              <a:t>＋</a:t>
            </a:r>
            <a:r>
              <a:rPr lang="en-US" altLang="ja-JP" sz="2800" dirty="0">
                <a:solidFill>
                  <a:srgbClr val="FF7C00"/>
                </a:solidFill>
                <a:latin typeface="07YasashisaGothicBold" charset="-128"/>
                <a:ea typeface="07YasashisaGothicBold" charset="-128"/>
                <a:cs typeface="07YasashisaGothicBold" charset="-128"/>
              </a:rPr>
              <a:t>V</a:t>
            </a:r>
          </a:p>
          <a:p>
            <a:r>
              <a:rPr lang="ja-JP" altLang="en-US" sz="2800" dirty="0">
                <a:solidFill>
                  <a:srgbClr val="FF7C00"/>
                </a:solidFill>
                <a:latin typeface="07YasashisaGothicBold" charset="-128"/>
                <a:ea typeface="07YasashisaGothicBold" charset="-128"/>
                <a:cs typeface="07YasashisaGothicBold" charset="-128"/>
              </a:rPr>
              <a:t>同時押し</a:t>
            </a:r>
          </a:p>
        </p:txBody>
      </p:sp>
    </p:spTree>
    <p:extLst>
      <p:ext uri="{BB962C8B-B14F-4D97-AF65-F5344CB8AC3E}">
        <p14:creationId xmlns:p14="http://schemas.microsoft.com/office/powerpoint/2010/main" val="17052719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40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14" y="307340"/>
            <a:ext cx="6108700" cy="1841500"/>
          </a:xfrm>
          <a:prstGeom prst="rect">
            <a:avLst/>
          </a:prstGeom>
        </p:spPr>
      </p:pic>
      <p:sp>
        <p:nvSpPr>
          <p:cNvPr id="4" name="コンテンツ プレースホルダー 1"/>
          <p:cNvSpPr txBox="1">
            <a:spLocks/>
          </p:cNvSpPr>
          <p:nvPr/>
        </p:nvSpPr>
        <p:spPr>
          <a:xfrm>
            <a:off x="354330" y="2364060"/>
            <a:ext cx="8541476" cy="3226843"/>
          </a:xfrm>
          <a:prstGeom prst="rect">
            <a:avLst/>
          </a:prstGeom>
          <a:effectLst>
            <a:reflection stA="18000" endPos="65000" dist="50800" dir="5400000" sy="-100000" algn="bl" rotWithShape="0"/>
          </a:effectLst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検索したものがないときに，空白を表示するようになります。</a:t>
            </a:r>
            <a:endParaRPr lang="en-US" altLang="ja-JP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endParaRPr lang="en-US" altLang="ja-JP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=IFERROR(VLOOKUP(A3,</a:t>
            </a: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テーブル</a:t>
            </a:r>
            <a:r>
              <a:rPr lang="en-US" altLang="ja-JP" dirty="0">
                <a:solidFill>
                  <a:schemeClr val="accent5">
                    <a:lumMod val="50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3,2,FALSE)," ")</a:t>
            </a:r>
            <a:endParaRPr lang="ja-JP" altLang="en-US" dirty="0">
              <a:solidFill>
                <a:schemeClr val="accent5">
                  <a:lumMod val="50000"/>
                </a:schemeClr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99100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262890" y="1488849"/>
            <a:ext cx="8541476" cy="756557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dirty="0"/>
              <a:t>E2</a:t>
            </a:r>
            <a:r>
              <a:rPr lang="ja-JP" altLang="en-US" dirty="0"/>
              <a:t>のセルに，</a:t>
            </a:r>
            <a:r>
              <a:rPr lang="en-US" altLang="ja-JP" dirty="0"/>
              <a:t>VLOOKUP</a:t>
            </a:r>
            <a:r>
              <a:rPr lang="ja-JP" altLang="en-US" dirty="0"/>
              <a:t>関数を入力する。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lang="ja-JP" altLang="en-US" smtClean="0"/>
              <a:pPr/>
              <a:t>41</a:t>
            </a:fld>
            <a:endParaRPr lang="ja-JP" altLang="en-US"/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演習１のこたえ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83" y="2245406"/>
            <a:ext cx="3467100" cy="30861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83326" y="5447212"/>
            <a:ext cx="6227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schemeClr val="accent5">
                    <a:lumMod val="7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=VLOOKUP(A2,</a:t>
            </a:r>
            <a:r>
              <a:rPr lang="ja-JP" altLang="en-US" sz="2800" dirty="0">
                <a:solidFill>
                  <a:schemeClr val="accent5">
                    <a:lumMod val="7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テーブル</a:t>
            </a:r>
            <a:r>
              <a:rPr lang="en-US" altLang="ja-JP" sz="2800" dirty="0">
                <a:solidFill>
                  <a:schemeClr val="accent5">
                    <a:lumMod val="7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3,2,FALSE)</a:t>
            </a:r>
            <a:endParaRPr kumimoji="1" lang="ja-JP" altLang="en-US" sz="2800" dirty="0">
              <a:solidFill>
                <a:schemeClr val="accent5">
                  <a:lumMod val="75000"/>
                </a:schemeClr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893" y="3334193"/>
            <a:ext cx="4649962" cy="1936546"/>
          </a:xfrm>
          <a:prstGeom prst="rect">
            <a:avLst/>
          </a:prstGeom>
        </p:spPr>
      </p:pic>
      <p:sp>
        <p:nvSpPr>
          <p:cNvPr id="9" name="右矢印 8"/>
          <p:cNvSpPr/>
          <p:nvPr/>
        </p:nvSpPr>
        <p:spPr>
          <a:xfrm rot="1574354">
            <a:off x="3501956" y="2656012"/>
            <a:ext cx="1229886" cy="691900"/>
          </a:xfrm>
          <a:prstGeom prst="rightArrow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32376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ピボットテーブル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88842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lang="ja-JP" altLang="en-US" smtClean="0"/>
              <a:pPr/>
              <a:t>43</a:t>
            </a:fld>
            <a:endParaRPr lang="ja-JP" altLang="en-US"/>
          </a:p>
        </p:txBody>
      </p:sp>
      <p:sp>
        <p:nvSpPr>
          <p:cNvPr id="2" name="コンテンツ プレースホルダー 1"/>
          <p:cNvSpPr>
            <a:spLocks noGrp="1"/>
          </p:cNvSpPr>
          <p:nvPr>
            <p:ph idx="4294967295"/>
          </p:nvPr>
        </p:nvSpPr>
        <p:spPr>
          <a:xfrm>
            <a:off x="431800" y="543541"/>
            <a:ext cx="8540750" cy="166528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ピボットテーブルは，</a:t>
            </a:r>
            <a:r>
              <a:rPr lang="en-US" altLang="ja-JP" dirty="0">
                <a:latin typeface="07YasashisaGothic" charset="-128"/>
                <a:ea typeface="07YasashisaGothic" charset="-128"/>
                <a:cs typeface="07YasashisaGothic" charset="-128"/>
              </a:rPr>
              <a:t>Excel</a:t>
            </a: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で</a:t>
            </a:r>
            <a:r>
              <a:rPr lang="ja-JP" altLang="en-US" dirty="0">
                <a:solidFill>
                  <a:srgbClr val="FF7C0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「クロス集計」</a:t>
            </a: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を行う機能。クロス集計は、</a:t>
            </a:r>
            <a:r>
              <a:rPr lang="en-US" altLang="ja-JP" dirty="0">
                <a:latin typeface="07YasashisaGothic" charset="-128"/>
                <a:ea typeface="07YasashisaGothic" charset="-128"/>
                <a:cs typeface="07YasashisaGothic" charset="-128"/>
              </a:rPr>
              <a:t>2</a:t>
            </a: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つ以上の項目についてデータの集計を行う集計方法。</a:t>
            </a:r>
            <a:endParaRPr kumimoji="1" lang="ja-JP" altLang="en-US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465615"/>
            <a:ext cx="4432300" cy="2057400"/>
          </a:xfrm>
          <a:prstGeom prst="rect">
            <a:avLst/>
          </a:prstGeom>
        </p:spPr>
      </p:pic>
      <p:sp>
        <p:nvSpPr>
          <p:cNvPr id="9" name="角丸四角形吹き出し 8"/>
          <p:cNvSpPr/>
          <p:nvPr/>
        </p:nvSpPr>
        <p:spPr>
          <a:xfrm>
            <a:off x="807361" y="5135951"/>
            <a:ext cx="3935548" cy="1269586"/>
          </a:xfrm>
          <a:prstGeom prst="wedgeRoundRectCallout">
            <a:avLst>
              <a:gd name="adj1" fmla="val 35399"/>
              <a:gd name="adj2" fmla="val -74129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こんなデータから</a:t>
            </a:r>
            <a:endParaRPr kumimoji="1"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こんな表が作れる！</a:t>
            </a:r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615" y="3336926"/>
            <a:ext cx="3670300" cy="3022600"/>
          </a:xfrm>
          <a:prstGeom prst="rect">
            <a:avLst/>
          </a:prstGeom>
        </p:spPr>
      </p:pic>
      <p:sp>
        <p:nvSpPr>
          <p:cNvPr id="8" name="右矢印 7"/>
          <p:cNvSpPr/>
          <p:nvPr/>
        </p:nvSpPr>
        <p:spPr>
          <a:xfrm rot="1574354">
            <a:off x="3914248" y="4207885"/>
            <a:ext cx="1229886" cy="691900"/>
          </a:xfrm>
          <a:prstGeom prst="rightArrow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049471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44</a:t>
            </a:fld>
            <a:endParaRPr kumimoji="1" lang="ja-JP" altLang="en-US"/>
          </a:p>
        </p:txBody>
      </p:sp>
      <p:sp>
        <p:nvSpPr>
          <p:cNvPr id="4" name="コンテンツ プレースホルダー 1"/>
          <p:cNvSpPr txBox="1">
            <a:spLocks/>
          </p:cNvSpPr>
          <p:nvPr/>
        </p:nvSpPr>
        <p:spPr>
          <a:xfrm>
            <a:off x="431800" y="543541"/>
            <a:ext cx="8540750" cy="1665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「学生データ」をテーブルにして</a:t>
            </a:r>
            <a:endParaRPr lang="en-US" altLang="ja-JP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テーブル名を</a:t>
            </a:r>
            <a:r>
              <a:rPr lang="ja-JP" altLang="en-US" dirty="0">
                <a:solidFill>
                  <a:srgbClr val="FF7C0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「学生データ」</a:t>
            </a: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にしてください。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05" y="2040345"/>
            <a:ext cx="5626100" cy="3378200"/>
          </a:xfrm>
          <a:prstGeom prst="rect">
            <a:avLst/>
          </a:prstGeom>
        </p:spPr>
      </p:pic>
      <p:sp>
        <p:nvSpPr>
          <p:cNvPr id="6" name="角丸四角形 5"/>
          <p:cNvSpPr/>
          <p:nvPr/>
        </p:nvSpPr>
        <p:spPr>
          <a:xfrm flipV="1">
            <a:off x="2026919" y="2040345"/>
            <a:ext cx="1826624" cy="324032"/>
          </a:xfrm>
          <a:prstGeom prst="roundRect">
            <a:avLst/>
          </a:prstGeom>
          <a:noFill/>
          <a:ln w="47625">
            <a:solidFill>
              <a:srgbClr val="FF7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4579802" y="3424717"/>
            <a:ext cx="3935548" cy="1993828"/>
          </a:xfrm>
          <a:prstGeom prst="wedgeRoundRectCallout">
            <a:avLst>
              <a:gd name="adj1" fmla="val -67164"/>
              <a:gd name="adj2" fmla="val -105449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「</a:t>
            </a:r>
            <a:r>
              <a:rPr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ピボットテーブルで集計」をクリックする</a:t>
            </a:r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9877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45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2" y="520337"/>
            <a:ext cx="2895600" cy="1206500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485502" y="862149"/>
            <a:ext cx="742407" cy="864688"/>
          </a:xfrm>
          <a:prstGeom prst="roundRect">
            <a:avLst/>
          </a:prstGeom>
          <a:noFill/>
          <a:ln w="47625">
            <a:solidFill>
              <a:srgbClr val="FF7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5" name="右矢印 4"/>
          <p:cNvSpPr/>
          <p:nvPr/>
        </p:nvSpPr>
        <p:spPr>
          <a:xfrm rot="10800000">
            <a:off x="1497476" y="960266"/>
            <a:ext cx="871653" cy="551371"/>
          </a:xfrm>
          <a:prstGeom prst="rightArrow">
            <a:avLst/>
          </a:prstGeom>
          <a:solidFill>
            <a:srgbClr val="FF7C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81102" y="531223"/>
            <a:ext cx="56909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もしくは「挿入」タブの</a:t>
            </a:r>
            <a:endParaRPr kumimoji="1"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「ピボットテーブル」をクリック</a:t>
            </a:r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806438" y="2370319"/>
            <a:ext cx="31285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分析するデータ</a:t>
            </a:r>
            <a:endParaRPr kumimoji="1"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「学生データ」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endParaRPr kumimoji="1"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作成先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「新規ワークシート」</a:t>
            </a:r>
            <a:endParaRPr kumimoji="1"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「</a:t>
            </a:r>
            <a:r>
              <a:rPr kumimoji="1"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  <a:t>OK</a:t>
            </a:r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」をクリック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67" y="2068649"/>
            <a:ext cx="6049347" cy="457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3443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46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65" y="0"/>
            <a:ext cx="762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18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47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0"/>
            <a:ext cx="3946358" cy="6858000"/>
          </a:xfrm>
          <a:prstGeom prst="rect">
            <a:avLst/>
          </a:prstGeom>
        </p:spPr>
      </p:pic>
      <p:sp>
        <p:nvSpPr>
          <p:cNvPr id="4" name="角丸四角形 3"/>
          <p:cNvSpPr/>
          <p:nvPr/>
        </p:nvSpPr>
        <p:spPr>
          <a:xfrm>
            <a:off x="302622" y="966652"/>
            <a:ext cx="3550921" cy="1110342"/>
          </a:xfrm>
          <a:prstGeom prst="roundRect">
            <a:avLst/>
          </a:prstGeom>
          <a:noFill/>
          <a:ln w="47625">
            <a:solidFill>
              <a:srgbClr val="FF7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4585063" y="887030"/>
            <a:ext cx="4291797" cy="1269586"/>
          </a:xfrm>
          <a:prstGeom prst="wedgeRoundRectCallout">
            <a:avLst>
              <a:gd name="adj1" fmla="val -66415"/>
              <a:gd name="adj2" fmla="val -14452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表の項目名が表示されている</a:t>
            </a:r>
          </a:p>
        </p:txBody>
      </p:sp>
      <p:sp>
        <p:nvSpPr>
          <p:cNvPr id="7" name="右矢印 6"/>
          <p:cNvSpPr/>
          <p:nvPr/>
        </p:nvSpPr>
        <p:spPr>
          <a:xfrm rot="4469458">
            <a:off x="1382034" y="2650555"/>
            <a:ext cx="1515434" cy="335218"/>
          </a:xfrm>
          <a:prstGeom prst="rightArrow">
            <a:avLst>
              <a:gd name="adj1" fmla="val 50000"/>
              <a:gd name="adj2" fmla="val 46262"/>
            </a:avLst>
          </a:prstGeom>
          <a:solidFill>
            <a:srgbClr val="FF7C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8" name="右矢印 7"/>
          <p:cNvSpPr/>
          <p:nvPr/>
        </p:nvSpPr>
        <p:spPr>
          <a:xfrm rot="5571883">
            <a:off x="-411637" y="3415658"/>
            <a:ext cx="2999543" cy="335218"/>
          </a:xfrm>
          <a:prstGeom prst="rightArrow">
            <a:avLst>
              <a:gd name="adj1" fmla="val 50000"/>
              <a:gd name="adj2" fmla="val 46262"/>
            </a:avLst>
          </a:prstGeom>
          <a:solidFill>
            <a:srgbClr val="FF7C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9" name="右矢印 8"/>
          <p:cNvSpPr/>
          <p:nvPr/>
        </p:nvSpPr>
        <p:spPr>
          <a:xfrm rot="5705700">
            <a:off x="1650558" y="3489128"/>
            <a:ext cx="3142137" cy="335218"/>
          </a:xfrm>
          <a:prstGeom prst="rightArrow">
            <a:avLst>
              <a:gd name="adj1" fmla="val 50000"/>
              <a:gd name="adj2" fmla="val 46262"/>
            </a:avLst>
          </a:prstGeom>
          <a:solidFill>
            <a:srgbClr val="FF7C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4598372" y="3325430"/>
            <a:ext cx="4291797" cy="2461416"/>
          </a:xfrm>
          <a:prstGeom prst="wedgeRoundRectCallout">
            <a:avLst>
              <a:gd name="adj1" fmla="val -77677"/>
              <a:gd name="adj2" fmla="val -33027"/>
              <a:gd name="adj3" fmla="val 16667"/>
            </a:avLst>
          </a:prstGeom>
          <a:solidFill>
            <a:srgbClr val="FF7C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項目をそれぞれのエリアにドラッグするだけで，</a:t>
            </a:r>
            <a:endParaRPr kumimoji="1"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表ができる</a:t>
            </a:r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18506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48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7" y="0"/>
            <a:ext cx="4515356" cy="685800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65" y="772158"/>
            <a:ext cx="3670300" cy="3022600"/>
          </a:xfrm>
          <a:prstGeom prst="rect">
            <a:avLst/>
          </a:prstGeom>
        </p:spPr>
      </p:pic>
      <p:grpSp>
        <p:nvGrpSpPr>
          <p:cNvPr id="21" name="図形グループ 20"/>
          <p:cNvGrpSpPr/>
          <p:nvPr/>
        </p:nvGrpSpPr>
        <p:grpSpPr>
          <a:xfrm>
            <a:off x="358990" y="1285740"/>
            <a:ext cx="8165575" cy="3685540"/>
            <a:chOff x="349775" y="1265282"/>
            <a:chExt cx="8165575" cy="3685540"/>
          </a:xfrm>
        </p:grpSpPr>
        <p:sp>
          <p:nvSpPr>
            <p:cNvPr id="6" name="角丸四角形 5"/>
            <p:cNvSpPr/>
            <p:nvPr/>
          </p:nvSpPr>
          <p:spPr>
            <a:xfrm>
              <a:off x="349775" y="4180114"/>
              <a:ext cx="1910099" cy="770708"/>
            </a:xfrm>
            <a:prstGeom prst="roundRect">
              <a:avLst/>
            </a:prstGeom>
            <a:noFill/>
            <a:ln w="47625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800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endParaRPr>
            </a:p>
          </p:txBody>
        </p:sp>
        <p:sp>
          <p:nvSpPr>
            <p:cNvPr id="14" name="曲折矢印 13"/>
            <p:cNvSpPr/>
            <p:nvPr/>
          </p:nvSpPr>
          <p:spPr>
            <a:xfrm>
              <a:off x="989855" y="3239589"/>
              <a:ext cx="3825221" cy="940525"/>
            </a:xfrm>
            <a:prstGeom prst="bentArrow">
              <a:avLst>
                <a:gd name="adj1" fmla="val 17425"/>
                <a:gd name="adj2" fmla="val 20139"/>
                <a:gd name="adj3" fmla="val 25000"/>
                <a:gd name="adj4" fmla="val 43750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chemeClr val="tx1"/>
                </a:solidFill>
                <a:latin typeface="07YasashisaGothic" charset="-128"/>
                <a:ea typeface="07YasashisaGothic" charset="-128"/>
                <a:cs typeface="07YasashisaGothic" charset="-128"/>
              </a:endParaRPr>
            </a:p>
          </p:txBody>
        </p:sp>
        <p:sp>
          <p:nvSpPr>
            <p:cNvPr id="9" name="角丸四角形 8"/>
            <p:cNvSpPr/>
            <p:nvPr/>
          </p:nvSpPr>
          <p:spPr>
            <a:xfrm>
              <a:off x="4838623" y="1265282"/>
              <a:ext cx="3676727" cy="2261689"/>
            </a:xfrm>
            <a:prstGeom prst="roundRect">
              <a:avLst/>
            </a:prstGeom>
            <a:noFill/>
            <a:ln w="47625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800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endParaRPr>
            </a:p>
          </p:txBody>
        </p:sp>
      </p:grpSp>
      <p:grpSp>
        <p:nvGrpSpPr>
          <p:cNvPr id="23" name="図形グループ 22"/>
          <p:cNvGrpSpPr/>
          <p:nvPr/>
        </p:nvGrpSpPr>
        <p:grpSpPr>
          <a:xfrm>
            <a:off x="2479995" y="1276567"/>
            <a:ext cx="6374110" cy="5259761"/>
            <a:chOff x="2479995" y="1276567"/>
            <a:chExt cx="6374110" cy="5259761"/>
          </a:xfrm>
        </p:grpSpPr>
        <p:sp>
          <p:nvSpPr>
            <p:cNvPr id="18" name="テキスト ボックス 17"/>
            <p:cNvSpPr txBox="1"/>
            <p:nvPr/>
          </p:nvSpPr>
          <p:spPr>
            <a:xfrm>
              <a:off x="4799501" y="4720446"/>
              <a:ext cx="405460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07YasashisaGothic" charset="-128"/>
                  <a:ea typeface="07YasashisaGothic" charset="-128"/>
                  <a:cs typeface="07YasashisaGothic" charset="-128"/>
                </a:rPr>
                <a:t>学生の人数を数えたいので，</a:t>
              </a:r>
              <a:endParaRPr kumimoji="1" lang="en-US" altLang="ja-JP" sz="2800" dirty="0">
                <a:latin typeface="07YasashisaGothic" charset="-128"/>
                <a:ea typeface="07YasashisaGothic" charset="-128"/>
                <a:cs typeface="07YasashisaGothic" charset="-128"/>
              </a:endParaRPr>
            </a:p>
            <a:p>
              <a:r>
                <a:rPr lang="ja-JP" altLang="en-US" sz="2800" dirty="0">
                  <a:latin typeface="07YasashisaGothic" charset="-128"/>
                  <a:ea typeface="07YasashisaGothic" charset="-128"/>
                  <a:cs typeface="07YasashisaGothic" charset="-128"/>
                </a:rPr>
                <a:t>「値」は「学生番号」にする</a:t>
              </a:r>
              <a:endPara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endParaRPr>
            </a:p>
          </p:txBody>
        </p:sp>
        <p:grpSp>
          <p:nvGrpSpPr>
            <p:cNvPr id="20" name="図形グループ 19"/>
            <p:cNvGrpSpPr/>
            <p:nvPr/>
          </p:nvGrpSpPr>
          <p:grpSpPr>
            <a:xfrm>
              <a:off x="2479995" y="1276567"/>
              <a:ext cx="6059533" cy="3685540"/>
              <a:chOff x="2455817" y="1265282"/>
              <a:chExt cx="6059533" cy="3685540"/>
            </a:xfrm>
          </p:grpSpPr>
          <p:sp>
            <p:nvSpPr>
              <p:cNvPr id="8" name="角丸四角形 7"/>
              <p:cNvSpPr/>
              <p:nvPr/>
            </p:nvSpPr>
            <p:spPr>
              <a:xfrm>
                <a:off x="2455817" y="4180114"/>
                <a:ext cx="1910099" cy="770708"/>
              </a:xfrm>
              <a:prstGeom prst="roundRect">
                <a:avLst/>
              </a:prstGeom>
              <a:noFill/>
              <a:ln w="47625">
                <a:solidFill>
                  <a:srgbClr val="7030A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2800" dirty="0">
                  <a:latin typeface="07YasashisaGothic" charset="-128"/>
                  <a:ea typeface="07YasashisaGothic" charset="-128"/>
                  <a:cs typeface="07YasashisaGothic" charset="-128"/>
                </a:endParaRPr>
              </a:p>
            </p:txBody>
          </p:sp>
          <p:sp>
            <p:nvSpPr>
              <p:cNvPr id="11" name="角丸四角形 10"/>
              <p:cNvSpPr/>
              <p:nvPr/>
            </p:nvSpPr>
            <p:spPr>
              <a:xfrm>
                <a:off x="6947244" y="1265282"/>
                <a:ext cx="1568106" cy="2261689"/>
              </a:xfrm>
              <a:prstGeom prst="roundRect">
                <a:avLst/>
              </a:prstGeom>
              <a:noFill/>
              <a:ln w="47625">
                <a:solidFill>
                  <a:srgbClr val="7030A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2800" dirty="0">
                  <a:latin typeface="07YasashisaGothic" charset="-128"/>
                  <a:ea typeface="07YasashisaGothic" charset="-128"/>
                  <a:cs typeface="07YasashisaGothic" charset="-128"/>
                </a:endParaRPr>
              </a:p>
            </p:txBody>
          </p:sp>
          <p:sp>
            <p:nvSpPr>
              <p:cNvPr id="17" name="曲折矢印 16"/>
              <p:cNvSpPr/>
              <p:nvPr/>
            </p:nvSpPr>
            <p:spPr>
              <a:xfrm rot="5400000" flipH="1">
                <a:off x="5666720" y="2233386"/>
                <a:ext cx="1110343" cy="3697514"/>
              </a:xfrm>
              <a:prstGeom prst="bentArrow">
                <a:avLst>
                  <a:gd name="adj1" fmla="val 13236"/>
                  <a:gd name="adj2" fmla="val 18529"/>
                  <a:gd name="adj3" fmla="val 43521"/>
                  <a:gd name="adj4" fmla="val 43750"/>
                </a:avLst>
              </a:prstGeom>
              <a:solidFill>
                <a:srgbClr val="7030A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800" dirty="0">
                  <a:solidFill>
                    <a:schemeClr val="tx1"/>
                  </a:solidFill>
                  <a:latin typeface="07YasashisaGothic" charset="-128"/>
                  <a:ea typeface="07YasashisaGothic" charset="-128"/>
                  <a:cs typeface="07YasashisaGothic" charset="-128"/>
                </a:endParaRPr>
              </a:p>
            </p:txBody>
          </p:sp>
        </p:grpSp>
      </p:grpSp>
      <p:grpSp>
        <p:nvGrpSpPr>
          <p:cNvPr id="22" name="図形グループ 21"/>
          <p:cNvGrpSpPr/>
          <p:nvPr/>
        </p:nvGrpSpPr>
        <p:grpSpPr>
          <a:xfrm>
            <a:off x="2455817" y="587010"/>
            <a:ext cx="5657059" cy="3171574"/>
            <a:chOff x="2455817" y="587010"/>
            <a:chExt cx="5657059" cy="3171574"/>
          </a:xfrm>
        </p:grpSpPr>
        <p:sp>
          <p:nvSpPr>
            <p:cNvPr id="5" name="角丸四角形 4"/>
            <p:cNvSpPr/>
            <p:nvPr/>
          </p:nvSpPr>
          <p:spPr>
            <a:xfrm>
              <a:off x="2455817" y="2272937"/>
              <a:ext cx="1917318" cy="770708"/>
            </a:xfrm>
            <a:prstGeom prst="roundRect">
              <a:avLst/>
            </a:prstGeom>
            <a:noFill/>
            <a:ln w="47625">
              <a:solidFill>
                <a:srgbClr val="FF7C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endParaRPr>
            </a:p>
          </p:txBody>
        </p:sp>
        <p:sp>
          <p:nvSpPr>
            <p:cNvPr id="10" name="角丸四角形 9"/>
            <p:cNvSpPr/>
            <p:nvPr/>
          </p:nvSpPr>
          <p:spPr>
            <a:xfrm>
              <a:off x="6767402" y="796542"/>
              <a:ext cx="1345474" cy="2962042"/>
            </a:xfrm>
            <a:prstGeom prst="roundRect">
              <a:avLst/>
            </a:prstGeom>
            <a:noFill/>
            <a:ln w="47625">
              <a:solidFill>
                <a:srgbClr val="FF7C0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endParaRPr>
            </a:p>
          </p:txBody>
        </p:sp>
        <p:sp>
          <p:nvSpPr>
            <p:cNvPr id="13" name="曲折矢印 12"/>
            <p:cNvSpPr/>
            <p:nvPr/>
          </p:nvSpPr>
          <p:spPr>
            <a:xfrm>
              <a:off x="2886891" y="587010"/>
              <a:ext cx="3880511" cy="1685925"/>
            </a:xfrm>
            <a:prstGeom prst="bentArrow">
              <a:avLst>
                <a:gd name="adj1" fmla="val 9092"/>
                <a:gd name="adj2" fmla="val 9722"/>
                <a:gd name="adj3" fmla="val 25000"/>
                <a:gd name="adj4" fmla="val 4375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dirty="0">
                <a:solidFill>
                  <a:schemeClr val="tx1"/>
                </a:solidFill>
                <a:latin typeface="07YasashisaGothic" charset="-128"/>
                <a:ea typeface="07YasashisaGothic" charset="-128"/>
                <a:cs typeface="07YasashisaGothic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65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49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27" y="4540432"/>
            <a:ext cx="2095500" cy="1054100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3579223" y="4540432"/>
            <a:ext cx="4936127" cy="1393530"/>
          </a:xfrm>
          <a:prstGeom prst="wedgeRoundRectCallout">
            <a:avLst>
              <a:gd name="adj1" fmla="val -73317"/>
              <a:gd name="adj2" fmla="val -6818"/>
              <a:gd name="adj3" fmla="val 16667"/>
            </a:avLst>
          </a:prstGeom>
          <a:solidFill>
            <a:srgbClr val="FF7C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「値」のところの</a:t>
            </a:r>
            <a:endParaRPr kumimoji="1"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「</a:t>
            </a:r>
            <a:r>
              <a:rPr kumimoji="1" lang="en-US" altLang="ja-JP" sz="2800" i="1" dirty="0" err="1">
                <a:latin typeface="Superclarendon" charset="0"/>
                <a:ea typeface="Superclarendon" charset="0"/>
                <a:cs typeface="Superclarendon" charset="0"/>
              </a:rPr>
              <a:t>i</a:t>
            </a:r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」のマークをクリック</a:t>
            </a: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65" y="656897"/>
            <a:ext cx="4241800" cy="3048000"/>
          </a:xfrm>
          <a:prstGeom prst="rect">
            <a:avLst/>
          </a:prstGeom>
        </p:spPr>
      </p:pic>
      <p:sp>
        <p:nvSpPr>
          <p:cNvPr id="4" name="角丸四角形吹き出し 3"/>
          <p:cNvSpPr/>
          <p:nvPr/>
        </p:nvSpPr>
        <p:spPr>
          <a:xfrm>
            <a:off x="5183673" y="656897"/>
            <a:ext cx="3494964" cy="2490651"/>
          </a:xfrm>
          <a:prstGeom prst="wedgeRoundRectCallout">
            <a:avLst>
              <a:gd name="adj1" fmla="val -155677"/>
              <a:gd name="adj2" fmla="val -43662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学生番号を数値として足し算してしまっている！</a:t>
            </a:r>
          </a:p>
        </p:txBody>
      </p:sp>
      <p:sp>
        <p:nvSpPr>
          <p:cNvPr id="10" name="角丸四角形 9"/>
          <p:cNvSpPr/>
          <p:nvPr/>
        </p:nvSpPr>
        <p:spPr>
          <a:xfrm>
            <a:off x="295365" y="656897"/>
            <a:ext cx="1154612" cy="257503"/>
          </a:xfrm>
          <a:prstGeom prst="roundRect">
            <a:avLst/>
          </a:prstGeom>
          <a:noFill/>
          <a:ln w="47625">
            <a:solidFill>
              <a:srgbClr val="FF7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579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5</a:t>
            </a:fld>
            <a:endParaRPr kumimoji="1" lang="ja-JP" altLang="en-US"/>
          </a:p>
        </p:txBody>
      </p:sp>
      <p:graphicFrame>
        <p:nvGraphicFramePr>
          <p:cNvPr id="3" name="コンテンツ プレースホルダー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200736"/>
              </p:ext>
            </p:extLst>
          </p:nvPr>
        </p:nvGraphicFramePr>
        <p:xfrm>
          <a:off x="388785" y="413229"/>
          <a:ext cx="8540751" cy="27525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9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05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0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3885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Windows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Mac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4324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行の右端まで選択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dirty="0" err="1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Ctrl+shift</a:t>
                      </a:r>
                      <a:r>
                        <a:rPr lang="en-US" altLang="ja-JP" sz="28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+</a:t>
                      </a:r>
                      <a:r>
                        <a:rPr lang="ja-JP" altLang="en-US" sz="28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→</a:t>
                      </a:r>
                      <a:endParaRPr lang="en-US" altLang="ja-JP" sz="28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command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+shift+</a:t>
                      </a:r>
                      <a:r>
                        <a:rPr lang="ja-JP" altLang="en-US" sz="28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→</a:t>
                      </a:r>
                      <a:endParaRPr lang="en-US" altLang="ja-JP" sz="28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4324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列の一番下まで選択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dirty="0" err="1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Ctrl+shift</a:t>
                      </a:r>
                      <a:r>
                        <a:rPr lang="en-US" altLang="ja-JP" sz="28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+</a:t>
                      </a:r>
                      <a:r>
                        <a:rPr lang="ja-JP" altLang="en-US" sz="28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↓</a:t>
                      </a:r>
                      <a:endParaRPr lang="en-US" altLang="ja-JP" sz="28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command+ shift+</a:t>
                      </a:r>
                      <a:r>
                        <a:rPr lang="ja-JP" altLang="en-US" sz="28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↓</a:t>
                      </a:r>
                      <a:endParaRPr lang="en-US" altLang="ja-JP" sz="28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5" y="3494563"/>
            <a:ext cx="5355771" cy="2561771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5940356" y="3922636"/>
            <a:ext cx="2901498" cy="2036057"/>
          </a:xfrm>
          <a:prstGeom prst="wedgeRoundRectCallout">
            <a:avLst>
              <a:gd name="adj1" fmla="val -66904"/>
              <a:gd name="adj2" fmla="val 25000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行の途中から</a:t>
            </a:r>
            <a:endParaRPr kumimoji="1"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algn="ctr"/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あと残り</a:t>
            </a:r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全部を</a:t>
            </a:r>
            <a:endParaRPr kumimoji="1"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algn="ctr"/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選択できる</a:t>
            </a:r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58204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50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64" y="225926"/>
            <a:ext cx="4799762" cy="4923627"/>
          </a:xfrm>
          <a:prstGeom prst="rect">
            <a:avLst/>
          </a:prstGeom>
        </p:spPr>
      </p:pic>
      <p:sp>
        <p:nvSpPr>
          <p:cNvPr id="4" name="角丸四角形吹き出し 3"/>
          <p:cNvSpPr/>
          <p:nvPr/>
        </p:nvSpPr>
        <p:spPr>
          <a:xfrm>
            <a:off x="4955722" y="1293222"/>
            <a:ext cx="3678827" cy="2398305"/>
          </a:xfrm>
          <a:prstGeom prst="wedgeRoundRectCallout">
            <a:avLst>
              <a:gd name="adj1" fmla="val -81064"/>
              <a:gd name="adj2" fmla="val -8902"/>
              <a:gd name="adj3" fmla="val 16667"/>
            </a:avLst>
          </a:prstGeom>
          <a:solidFill>
            <a:srgbClr val="FF7C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「データの個数」を選択</a:t>
            </a:r>
            <a:endParaRPr kumimoji="1"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「</a:t>
            </a:r>
            <a:r>
              <a:rPr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  <a:t>OK</a:t>
            </a: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」をクリック</a:t>
            </a:r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59595" y="4860374"/>
            <a:ext cx="7821372" cy="11264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他にも「平均」「標準偏差」「分散」などなど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いろんな集計方法が選択できます。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72795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51</a:t>
            </a:fld>
            <a:endParaRPr kumimoji="1" lang="ja-JP" altLang="en-US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5" y="422690"/>
            <a:ext cx="4335230" cy="357018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68085" y="4162697"/>
            <a:ext cx="671209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「外国人研究生」で「男性」は何人か？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「学部生」で「女性」は何人か？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などが，わかるようになった！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5736227" y="936625"/>
            <a:ext cx="1827167" cy="970553"/>
          </a:xfrm>
          <a:prstGeom prst="wedgeRoundRectCallout">
            <a:avLst>
              <a:gd name="adj1" fmla="val -95977"/>
              <a:gd name="adj2" fmla="val -17072"/>
              <a:gd name="adj3" fmla="val 16667"/>
            </a:avLst>
          </a:prstGeom>
          <a:solidFill>
            <a:srgbClr val="FF7C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kumimoji="1"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できた！</a:t>
            </a:r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81312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52</a:t>
            </a:fld>
            <a:endParaRPr kumimoji="1" lang="ja-JP" altLang="en-US" dirty="0"/>
          </a:p>
        </p:txBody>
      </p:sp>
      <p:sp>
        <p:nvSpPr>
          <p:cNvPr id="3" name="角丸四角形 2"/>
          <p:cNvSpPr/>
          <p:nvPr/>
        </p:nvSpPr>
        <p:spPr>
          <a:xfrm>
            <a:off x="295121" y="319985"/>
            <a:ext cx="8638665" cy="913503"/>
          </a:xfrm>
          <a:prstGeom prst="roundRect">
            <a:avLst/>
          </a:prstGeom>
          <a:solidFill>
            <a:srgbClr val="FF7C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1999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2800">
                <a:latin typeface="07YasashisaGothicBold" charset="-128"/>
                <a:ea typeface="07YasashisaGothicBold" charset="-128"/>
                <a:cs typeface="07YasashisaGothicBold" charset="-128"/>
              </a:rPr>
              <a:t>ピボットテーブルは，</a:t>
            </a:r>
            <a:r>
              <a:rPr lang="ja-JP" altLang="en-US" sz="2800">
                <a:latin typeface="07YasashisaGothicBold" charset="-128"/>
                <a:ea typeface="07YasashisaGothicBold" charset="-128"/>
                <a:cs typeface="07YasashisaGothicBold" charset="-128"/>
              </a:rPr>
              <a:t>何度</a:t>
            </a:r>
            <a:r>
              <a:rPr lang="ja-JP" altLang="en-US" sz="2800" dirty="0">
                <a:latin typeface="07YasashisaGothicBold" charset="-128"/>
                <a:ea typeface="07YasashisaGothicBold" charset="-128"/>
                <a:cs typeface="07YasashisaGothicBold" charset="-128"/>
              </a:rPr>
              <a:t>でも</a:t>
            </a:r>
            <a:r>
              <a:rPr lang="ja-JP" altLang="en-US" sz="2800">
                <a:latin typeface="07YasashisaGothicBold" charset="-128"/>
                <a:ea typeface="07YasashisaGothicBold" charset="-128"/>
                <a:cs typeface="07YasashisaGothicBold" charset="-128"/>
              </a:rPr>
              <a:t>ドラッグし直せる</a:t>
            </a:r>
            <a:endParaRPr kumimoji="1" lang="ja-JP" altLang="en-US" sz="2800" dirty="0">
              <a:latin typeface="07YasashisaGothicBold" charset="-128"/>
              <a:ea typeface="07YasashisaGothicBold" charset="-128"/>
              <a:cs typeface="07YasashisaGothicBold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00469" y="1333072"/>
            <a:ext cx="8547225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「なんか見たい表と違ったなぁ・・・」と思ったら，ドラッグして戻せば良い。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または・・・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81" y="2974302"/>
            <a:ext cx="3604505" cy="1515408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4690968" y="2974302"/>
            <a:ext cx="3533963" cy="1269586"/>
          </a:xfrm>
          <a:prstGeom prst="wedgeRoundRectCallout">
            <a:avLst>
              <a:gd name="adj1" fmla="val -66415"/>
              <a:gd name="adj2" fmla="val -14452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チェックを外せば</a:t>
            </a:r>
            <a:endParaRPr kumimoji="1"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表から消える</a:t>
            </a:r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4644024"/>
            <a:ext cx="7213600" cy="1714500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2907100" y="5009534"/>
            <a:ext cx="1766982" cy="1269586"/>
          </a:xfrm>
          <a:prstGeom prst="wedgeRoundRectCallout">
            <a:avLst>
              <a:gd name="adj1" fmla="val 84397"/>
              <a:gd name="adj2" fmla="val -16510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全部</a:t>
            </a:r>
            <a:endParaRPr kumimoji="1"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消える</a:t>
            </a:r>
          </a:p>
        </p:txBody>
      </p:sp>
    </p:spTree>
    <p:extLst>
      <p:ext uri="{BB962C8B-B14F-4D97-AF65-F5344CB8AC3E}">
        <p14:creationId xmlns:p14="http://schemas.microsoft.com/office/powerpoint/2010/main" val="11316543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53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86592" y="465909"/>
            <a:ext cx="7364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Q.</a:t>
            </a:r>
            <a:r>
              <a:rPr lang="ja-JP" altLang="en-US" sz="3200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「正規生」の「外国人」は何人か？</a:t>
            </a:r>
            <a:endParaRPr lang="en-US" altLang="ja-JP" sz="3200" dirty="0">
              <a:solidFill>
                <a:srgbClr val="0070C0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437961" y="1675142"/>
            <a:ext cx="33794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latin typeface="07YasashisaGothic" charset="-128"/>
                <a:ea typeface="07YasashisaGothic" charset="-128"/>
                <a:cs typeface="07YasashisaGothic" charset="-128"/>
              </a:rPr>
              <a:t>国籍</a:t>
            </a:r>
            <a:endParaRPr lang="en-US" altLang="ja-JP" sz="32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endParaRPr lang="en-US" altLang="ja-JP" sz="32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3200" dirty="0">
                <a:latin typeface="07YasashisaGothic" charset="-128"/>
                <a:ea typeface="07YasashisaGothic" charset="-128"/>
                <a:cs typeface="07YasashisaGothic" charset="-128"/>
              </a:rPr>
              <a:t>学生種別</a:t>
            </a:r>
            <a:endParaRPr lang="en-US" altLang="ja-JP" sz="32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endParaRPr lang="en-US" altLang="ja-JP" sz="32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3200" dirty="0">
                <a:latin typeface="07YasashisaGothic" charset="-128"/>
                <a:ea typeface="07YasashisaGothic" charset="-128"/>
                <a:cs typeface="07YasashisaGothic" charset="-128"/>
              </a:rPr>
              <a:t>データの個数／学生番号</a:t>
            </a:r>
            <a:endParaRPr lang="en-US" altLang="ja-JP" sz="32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91892" y="1675142"/>
            <a:ext cx="6460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列</a:t>
            </a:r>
            <a:endParaRPr lang="en-US" altLang="ja-JP" sz="3200" dirty="0">
              <a:solidFill>
                <a:srgbClr val="0070C0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  <a:p>
            <a:endParaRPr lang="en-US" altLang="ja-JP" sz="3200" dirty="0">
              <a:solidFill>
                <a:srgbClr val="0070C0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3200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行</a:t>
            </a:r>
            <a:endParaRPr lang="en-US" altLang="ja-JP" sz="3200" dirty="0">
              <a:solidFill>
                <a:srgbClr val="0070C0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  <a:p>
            <a:endParaRPr lang="en-US" altLang="ja-JP" sz="3200" dirty="0">
              <a:solidFill>
                <a:srgbClr val="0070C0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3200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値</a:t>
            </a:r>
            <a:endParaRPr lang="en-US" altLang="ja-JP" sz="3200" dirty="0">
              <a:solidFill>
                <a:srgbClr val="0070C0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02" y="1988650"/>
            <a:ext cx="4263392" cy="393446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94" y="1694016"/>
            <a:ext cx="4267200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26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54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142"/>
            <a:ext cx="9144000" cy="1136705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39634" y="1627249"/>
            <a:ext cx="8804366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知りたいのは「外国人の正規生」なので・・・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「アフガニスタン」から「大韓民国」まで</a:t>
            </a:r>
            <a:br>
              <a:rPr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</a:br>
            <a:r>
              <a:rPr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  <a:t>shift</a:t>
            </a: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を押しながらドラッグして範囲選択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34" y="3270776"/>
            <a:ext cx="4699362" cy="3093822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5418804" y="3517663"/>
            <a:ext cx="3494964" cy="2490651"/>
          </a:xfrm>
          <a:prstGeom prst="wedgeRoundRectCallout">
            <a:avLst>
              <a:gd name="adj1" fmla="val -74197"/>
              <a:gd name="adj2" fmla="val 23470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右クリック</a:t>
            </a:r>
            <a:endParaRPr kumimoji="1"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「グループとアウトラインの設定」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→「グループ化」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5418804" y="228417"/>
            <a:ext cx="3494964" cy="1099403"/>
          </a:xfrm>
          <a:prstGeom prst="wedgeRoundRectCallout">
            <a:avLst>
              <a:gd name="adj1" fmla="val -74197"/>
              <a:gd name="adj2" fmla="val 23470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なが</a:t>
            </a:r>
            <a:r>
              <a:rPr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  <a:t>〜</a:t>
            </a: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い・・・・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958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55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94" y="599803"/>
            <a:ext cx="2586445" cy="1826790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3" y="2177574"/>
            <a:ext cx="4189925" cy="1675970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>
            <a:off x="1000759" y="1127160"/>
            <a:ext cx="1481184" cy="375069"/>
          </a:xfrm>
          <a:prstGeom prst="roundRect">
            <a:avLst/>
          </a:prstGeom>
          <a:noFill/>
          <a:ln w="47625">
            <a:solidFill>
              <a:srgbClr val="FF7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4360712" y="487081"/>
            <a:ext cx="3494964" cy="1459286"/>
          </a:xfrm>
          <a:prstGeom prst="wedgeRoundRectCallout">
            <a:avLst>
              <a:gd name="adj1" fmla="val -72702"/>
              <a:gd name="adj2" fmla="val -10621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kumimoji="1"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「ー」をクリックすると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5577841" y="2177573"/>
            <a:ext cx="3226526" cy="1675971"/>
          </a:xfrm>
          <a:prstGeom prst="wedgeRoundRectCallout">
            <a:avLst>
              <a:gd name="adj1" fmla="val -73719"/>
              <a:gd name="adj2" fmla="val -14614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グループ化したデータがたたまれます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49" y="5282474"/>
            <a:ext cx="2040960" cy="844006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641" y="5333274"/>
            <a:ext cx="1648624" cy="793206"/>
          </a:xfrm>
          <a:prstGeom prst="rect">
            <a:avLst/>
          </a:prstGeom>
        </p:spPr>
      </p:pic>
      <p:sp>
        <p:nvSpPr>
          <p:cNvPr id="10" name="右矢印 9"/>
          <p:cNvSpPr/>
          <p:nvPr/>
        </p:nvSpPr>
        <p:spPr>
          <a:xfrm>
            <a:off x="3174273" y="5431315"/>
            <a:ext cx="757646" cy="575219"/>
          </a:xfrm>
          <a:prstGeom prst="rightArrow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5916" y="4538380"/>
            <a:ext cx="8547225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数式バーでグループ名が変えられます。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098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56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34" y="575128"/>
            <a:ext cx="5705286" cy="223338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377734" y="3078480"/>
            <a:ext cx="8610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Q.</a:t>
            </a:r>
            <a:r>
              <a:rPr lang="ja-JP" altLang="en-US" sz="3200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「正規生」の「外国人」は何人か？</a:t>
            </a:r>
            <a:endParaRPr lang="en-US" altLang="ja-JP" sz="3200" dirty="0">
              <a:solidFill>
                <a:srgbClr val="0070C0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  <a:p>
            <a:endParaRPr lang="en-US" altLang="ja-JP" sz="3200" dirty="0">
              <a:solidFill>
                <a:srgbClr val="0070C0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3200" dirty="0">
                <a:solidFill>
                  <a:srgbClr val="FF7C0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　答えは，</a:t>
            </a:r>
            <a:r>
              <a:rPr lang="en-US" altLang="ja-JP" sz="3200" dirty="0">
                <a:solidFill>
                  <a:srgbClr val="FF7C0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332</a:t>
            </a:r>
            <a:r>
              <a:rPr lang="ja-JP" altLang="en-US" sz="3200" dirty="0">
                <a:solidFill>
                  <a:srgbClr val="FF7C0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人</a:t>
            </a:r>
            <a:endParaRPr lang="en-US" altLang="ja-JP" sz="3200" dirty="0">
              <a:solidFill>
                <a:srgbClr val="FF7C00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136883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57</a:t>
            </a:fld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31801" y="1595097"/>
            <a:ext cx="7654835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元のデータを変えた時は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ピボットテーブルも更新しなければならない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6" y="3010370"/>
            <a:ext cx="3987800" cy="1257300"/>
          </a:xfrm>
          <a:prstGeom prst="rect">
            <a:avLst/>
          </a:prstGeom>
        </p:spPr>
      </p:pic>
      <p:sp>
        <p:nvSpPr>
          <p:cNvPr id="5" name="角丸四角形 4"/>
          <p:cNvSpPr/>
          <p:nvPr/>
        </p:nvSpPr>
        <p:spPr>
          <a:xfrm flipV="1">
            <a:off x="497116" y="3389907"/>
            <a:ext cx="779054" cy="836022"/>
          </a:xfrm>
          <a:prstGeom prst="roundRect">
            <a:avLst/>
          </a:prstGeom>
          <a:noFill/>
          <a:ln w="47625">
            <a:solidFill>
              <a:srgbClr val="FF7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431801" y="342515"/>
            <a:ext cx="1397000" cy="963771"/>
          </a:xfrm>
          <a:prstGeom prst="roundRect">
            <a:avLst/>
          </a:prstGeom>
          <a:solidFill>
            <a:srgbClr val="FF7C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1999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2800">
                <a:latin typeface="07YasashisaGothicBold" charset="-128"/>
                <a:ea typeface="07YasashisaGothicBold" charset="-128"/>
                <a:cs typeface="07YasashisaGothicBold" charset="-128"/>
              </a:rPr>
              <a:t>注意</a:t>
            </a:r>
            <a:endParaRPr kumimoji="1" lang="ja-JP" altLang="en-US" sz="2800" dirty="0">
              <a:latin typeface="07YasashisaGothicBold" charset="-128"/>
              <a:ea typeface="07YasashisaGothicBold" charset="-128"/>
              <a:cs typeface="07YasashisaGothicBold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7116" y="4531070"/>
            <a:ext cx="7654835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「ピボットテーブル分析」タブの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「更新」をクリック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7596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演習２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58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5832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59</a:t>
            </a:fld>
            <a:endParaRPr kumimoji="1" lang="ja-JP" altLang="en-US"/>
          </a:p>
        </p:txBody>
      </p:sp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449217" y="468926"/>
            <a:ext cx="8540750" cy="31233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「演習１」で作ったテーブル「個人データ」を使います。</a:t>
            </a:r>
            <a:endParaRPr lang="en-US" altLang="ja-JP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en-US" altLang="ja-JP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ja-JP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Q1.</a:t>
            </a:r>
            <a:r>
              <a:rPr lang="ja-JP" altLang="en-US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「広島県」の出身の人で，</a:t>
            </a:r>
            <a:endParaRPr lang="en-US" altLang="ja-JP" dirty="0">
              <a:solidFill>
                <a:srgbClr val="0070C0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ja-JP" altLang="en-US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　</a:t>
            </a:r>
            <a:r>
              <a:rPr lang="en-US" altLang="ja-JP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 </a:t>
            </a:r>
            <a:r>
              <a:rPr lang="ja-JP" altLang="en-US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「成績」が８０点未満の人と，</a:t>
            </a:r>
            <a:endParaRPr lang="en-US" altLang="ja-JP" dirty="0">
              <a:solidFill>
                <a:srgbClr val="0070C0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ja-JP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   </a:t>
            </a:r>
            <a:r>
              <a:rPr lang="ja-JP" altLang="en-US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８０点以上の人は，どちらが多いですか？</a:t>
            </a:r>
            <a:endParaRPr lang="en-US" altLang="ja-JP" dirty="0">
              <a:solidFill>
                <a:srgbClr val="0070C0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en-US" altLang="ja-JP" dirty="0">
              <a:solidFill>
                <a:srgbClr val="0070C0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80158"/>
              </p:ext>
            </p:extLst>
          </p:nvPr>
        </p:nvGraphicFramePr>
        <p:xfrm>
          <a:off x="946513" y="3718105"/>
          <a:ext cx="6355623" cy="2251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85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8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8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0540">
                <a:tc>
                  <a:txBody>
                    <a:bodyPr/>
                    <a:lstStyle/>
                    <a:p>
                      <a:endParaRPr kumimoji="1" lang="ja-JP" altLang="en-US" sz="2800" dirty="0">
                        <a:solidFill>
                          <a:schemeClr val="tx1"/>
                        </a:solidFill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>
                          <a:solidFill>
                            <a:schemeClr val="tx1"/>
                          </a:solidFill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80</a:t>
                      </a:r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点未満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>
                          <a:solidFill>
                            <a:schemeClr val="tx1"/>
                          </a:solidFill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80</a:t>
                      </a:r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点以上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540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〜〜</a:t>
                      </a:r>
                      <a:r>
                        <a:rPr kumimoji="1" lang="ja-JP" altLang="en-US" sz="28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8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80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540"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〜〜</a:t>
                      </a:r>
                      <a:r>
                        <a:rPr kumimoji="1" lang="ja-JP" altLang="en-US" sz="28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8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8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30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6</a:t>
            </a:fld>
            <a:endParaRPr kumimoji="1" lang="ja-JP" altLang="en-US"/>
          </a:p>
        </p:txBody>
      </p:sp>
      <p:graphicFrame>
        <p:nvGraphicFramePr>
          <p:cNvPr id="3" name="コンテンツ プレースホルダー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6193444"/>
              </p:ext>
            </p:extLst>
          </p:nvPr>
        </p:nvGraphicFramePr>
        <p:xfrm>
          <a:off x="301103" y="450807"/>
          <a:ext cx="8540751" cy="2990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9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54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0181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Windows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Mac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404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すべて選択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dirty="0" err="1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Ctrl+A</a:t>
                      </a:r>
                      <a:endParaRPr lang="en-US" altLang="ja-JP" sz="28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dirty="0" err="1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command+A</a:t>
                      </a:r>
                      <a:endParaRPr lang="en-US" altLang="ja-JP" sz="28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3253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すべて選択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dirty="0" err="1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Ctrl+shift</a:t>
                      </a:r>
                      <a:r>
                        <a:rPr lang="en-US" altLang="ja-JP" sz="28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+</a:t>
                      </a:r>
                      <a:r>
                        <a:rPr lang="ja-JP" altLang="en-US" sz="28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→＋↓</a:t>
                      </a:r>
                      <a:endParaRPr lang="en-US" altLang="ja-JP" sz="28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28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command+ shift+</a:t>
                      </a:r>
                      <a:r>
                        <a:rPr lang="ja-JP" altLang="en-US" sz="28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→＋↓</a:t>
                      </a:r>
                      <a:endParaRPr lang="en-US" altLang="ja-JP" sz="28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1779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シート全体を選択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シート左上の三角をクリック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sz="28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03" y="3711807"/>
            <a:ext cx="4537262" cy="2238056"/>
          </a:xfrm>
          <a:prstGeom prst="rect">
            <a:avLst/>
          </a:prstGeom>
        </p:spPr>
      </p:pic>
      <p:sp>
        <p:nvSpPr>
          <p:cNvPr id="5" name="角丸四角形吹き出し 4"/>
          <p:cNvSpPr/>
          <p:nvPr/>
        </p:nvSpPr>
        <p:spPr>
          <a:xfrm>
            <a:off x="4692314" y="3767162"/>
            <a:ext cx="4149540" cy="2127346"/>
          </a:xfrm>
          <a:prstGeom prst="wedgeRoundRectCallout">
            <a:avLst>
              <a:gd name="adj1" fmla="val -68414"/>
              <a:gd name="adj2" fmla="val 3452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kumimoji="1" lang="en-US" altLang="ja-JP" sz="2800" dirty="0" err="1">
                <a:latin typeface="07YasashisaGothic" charset="-128"/>
                <a:ea typeface="07YasashisaGothic" charset="-128"/>
                <a:cs typeface="07YasashisaGothic" charset="-128"/>
              </a:rPr>
              <a:t>Ctrl+A</a:t>
            </a:r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，</a:t>
            </a:r>
            <a:r>
              <a:rPr kumimoji="1" lang="en-US" altLang="ja-JP" sz="2800" dirty="0" err="1">
                <a:latin typeface="07YasashisaGothic" charset="-128"/>
                <a:ea typeface="07YasashisaGothic" charset="-128"/>
                <a:cs typeface="07YasashisaGothic" charset="-128"/>
              </a:rPr>
              <a:t>command+A</a:t>
            </a:r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は空白行までしか</a:t>
            </a:r>
            <a:endParaRPr kumimoji="1"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選択されないので</a:t>
            </a:r>
            <a:endParaRPr kumimoji="1"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注意！</a:t>
            </a:r>
          </a:p>
        </p:txBody>
      </p:sp>
    </p:spTree>
    <p:extLst>
      <p:ext uri="{BB962C8B-B14F-4D97-AF65-F5344CB8AC3E}">
        <p14:creationId xmlns:p14="http://schemas.microsoft.com/office/powerpoint/2010/main" val="1604624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60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時間のあまったひとは・・・</a:t>
            </a:r>
            <a:endParaRPr kumimoji="1" lang="ja-JP" altLang="en-US" dirty="0"/>
          </a:p>
        </p:txBody>
      </p:sp>
      <p:sp>
        <p:nvSpPr>
          <p:cNvPr id="7" name="コンテンツ プレースホルダー 1"/>
          <p:cNvSpPr txBox="1">
            <a:spLocks/>
          </p:cNvSpPr>
          <p:nvPr/>
        </p:nvSpPr>
        <p:spPr>
          <a:xfrm>
            <a:off x="263616" y="1670709"/>
            <a:ext cx="8540750" cy="167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ja-JP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Q2.</a:t>
            </a:r>
            <a:r>
              <a:rPr lang="ja-JP" altLang="en-US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「</a:t>
            </a:r>
            <a:r>
              <a:rPr lang="en-US" altLang="ja-JP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22</a:t>
            </a:r>
            <a:r>
              <a:rPr lang="ja-JP" altLang="en-US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歳」の男性と女性では，</a:t>
            </a:r>
            <a:endParaRPr lang="en-US" altLang="ja-JP" dirty="0">
              <a:solidFill>
                <a:srgbClr val="0070C0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ja-JP" altLang="en-US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　</a:t>
            </a:r>
            <a:r>
              <a:rPr lang="en-US" altLang="ja-JP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 </a:t>
            </a:r>
            <a:r>
              <a:rPr lang="ja-JP" altLang="en-US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「成績」が８０点以上の人は</a:t>
            </a:r>
            <a:endParaRPr lang="en-US" altLang="ja-JP" dirty="0">
              <a:solidFill>
                <a:srgbClr val="0070C0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ja-JP" altLang="en-US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　　どちらが多いですか？</a:t>
            </a:r>
            <a:endParaRPr lang="en-US" altLang="ja-JP" dirty="0">
              <a:solidFill>
                <a:srgbClr val="0070C0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en-US" altLang="ja-JP" dirty="0">
              <a:solidFill>
                <a:srgbClr val="0070C0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196640"/>
              </p:ext>
            </p:extLst>
          </p:nvPr>
        </p:nvGraphicFramePr>
        <p:xfrm>
          <a:off x="881197" y="3357367"/>
          <a:ext cx="6499316" cy="323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3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2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6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5663">
                <a:tc gridSpan="2">
                  <a:txBody>
                    <a:bodyPr/>
                    <a:lstStyle/>
                    <a:p>
                      <a:endParaRPr kumimoji="1" lang="ja-JP" altLang="en-US" sz="2800" dirty="0">
                        <a:solidFill>
                          <a:schemeClr val="tx1"/>
                        </a:solidFill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sz="2800" dirty="0">
                        <a:solidFill>
                          <a:schemeClr val="tx1"/>
                        </a:solidFill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>
                          <a:solidFill>
                            <a:schemeClr val="tx1"/>
                          </a:solidFill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80</a:t>
                      </a:r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点未満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800" b="0" dirty="0">
                          <a:solidFill>
                            <a:schemeClr val="tx1"/>
                          </a:solidFill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80</a:t>
                      </a:r>
                      <a:r>
                        <a:rPr kumimoji="1" lang="ja-JP" altLang="en-US" sz="2800" b="0" dirty="0">
                          <a:solidFill>
                            <a:schemeClr val="tx1"/>
                          </a:solidFill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点以上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444">
                <a:tc rowSpan="2"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19</a:t>
                      </a:r>
                      <a:r>
                        <a:rPr kumimoji="1" lang="ja-JP" altLang="en-US" sz="24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6795">
                <a:tc vMerge="1">
                  <a:txBody>
                    <a:bodyPr/>
                    <a:lstStyle/>
                    <a:p>
                      <a:endParaRPr kumimoji="1" lang="ja-JP" altLang="en-US" sz="28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24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5755">
                <a:tc rowSpan="2"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20</a:t>
                      </a:r>
                      <a:r>
                        <a:rPr kumimoji="1" lang="ja-JP" altLang="en-US" sz="24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女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24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5663">
                <a:tc vMerge="1">
                  <a:txBody>
                    <a:bodyPr/>
                    <a:lstStyle/>
                    <a:p>
                      <a:endParaRPr kumimoji="1" lang="ja-JP" altLang="en-US" sz="28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dirty="0">
                          <a:latin typeface="07YasashisaGothic" charset="-128"/>
                          <a:ea typeface="07YasashisaGothic" charset="-128"/>
                          <a:cs typeface="07YasashisaGothic" charset="-128"/>
                        </a:rPr>
                        <a:t>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kumimoji="1" lang="en-US" altLang="ja-JP" sz="2400" dirty="0">
                        <a:latin typeface="07YasashisaGothic" charset="-128"/>
                        <a:ea typeface="07YasashisaGothic" charset="-128"/>
                        <a:cs typeface="07YasashisaGothic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69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418374" y="1488847"/>
            <a:ext cx="8541476" cy="194668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ja-JP" dirty="0">
                <a:solidFill>
                  <a:srgbClr val="0070C0"/>
                </a:solidFill>
              </a:rPr>
              <a:t>Q1.</a:t>
            </a:r>
            <a:r>
              <a:rPr lang="ja-JP" altLang="en-US" dirty="0">
                <a:solidFill>
                  <a:srgbClr val="0070C0"/>
                </a:solidFill>
              </a:rPr>
              <a:t>「広島県」の出身の人で，「成績」が８０点未満の人と，８０点以上の人は，どちらが多いですか？</a:t>
            </a:r>
            <a:endParaRPr lang="en-US" altLang="ja-JP" dirty="0">
              <a:solidFill>
                <a:srgbClr val="0070C0"/>
              </a:solidFill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61</a:t>
            </a:fld>
            <a:endParaRPr kumimoji="1" lang="ja-JP" altLang="en-US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演習２の答え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9" y="3105808"/>
            <a:ext cx="3474446" cy="3714063"/>
          </a:xfrm>
          <a:prstGeom prst="rect">
            <a:avLst/>
          </a:prstGeom>
        </p:spPr>
      </p:pic>
      <p:sp>
        <p:nvSpPr>
          <p:cNvPr id="6" name="コンテンツ プレースホルダー 3"/>
          <p:cNvSpPr txBox="1">
            <a:spLocks/>
          </p:cNvSpPr>
          <p:nvPr/>
        </p:nvSpPr>
        <p:spPr>
          <a:xfrm>
            <a:off x="4337321" y="2965267"/>
            <a:ext cx="4178028" cy="32526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広島県の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　</a:t>
            </a:r>
            <a:r>
              <a:rPr lang="en-US" altLang="ja-JP" dirty="0"/>
              <a:t>80</a:t>
            </a:r>
            <a:r>
              <a:rPr lang="ja-JP" altLang="en-US" dirty="0"/>
              <a:t>点未満：</a:t>
            </a:r>
            <a:r>
              <a:rPr lang="en-US" altLang="ja-JP" dirty="0"/>
              <a:t>6</a:t>
            </a:r>
            <a:r>
              <a:rPr lang="ja-JP" altLang="en-US" dirty="0"/>
              <a:t>人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　</a:t>
            </a:r>
            <a:r>
              <a:rPr lang="en-US" altLang="ja-JP" dirty="0"/>
              <a:t>80</a:t>
            </a:r>
            <a:r>
              <a:rPr lang="ja-JP" altLang="en-US" dirty="0"/>
              <a:t>点以上：</a:t>
            </a:r>
            <a:r>
              <a:rPr lang="en-US" altLang="ja-JP" dirty="0"/>
              <a:t>4</a:t>
            </a:r>
            <a:r>
              <a:rPr lang="ja-JP" altLang="en-US" dirty="0"/>
              <a:t>人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>
                <a:solidFill>
                  <a:srgbClr val="FF7C00"/>
                </a:solidFill>
              </a:rPr>
              <a:t>答え：</a:t>
            </a:r>
            <a:r>
              <a:rPr lang="en-US" altLang="ja-JP" dirty="0">
                <a:solidFill>
                  <a:srgbClr val="FF7C00"/>
                </a:solidFill>
              </a:rPr>
              <a:t>80</a:t>
            </a:r>
            <a:r>
              <a:rPr lang="ja-JP" altLang="en-US" dirty="0">
                <a:solidFill>
                  <a:srgbClr val="FF7C00"/>
                </a:solidFill>
              </a:rPr>
              <a:t>点未満の人の方が多い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3151093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62</a:t>
            </a:fld>
            <a:endParaRPr kumimoji="1" lang="ja-JP" altLang="en-US"/>
          </a:p>
        </p:txBody>
      </p:sp>
      <p:sp>
        <p:nvSpPr>
          <p:cNvPr id="6" name="コンテンツ プレースホルダー 3"/>
          <p:cNvSpPr txBox="1">
            <a:spLocks/>
          </p:cNvSpPr>
          <p:nvPr/>
        </p:nvSpPr>
        <p:spPr>
          <a:xfrm>
            <a:off x="4350384" y="2422526"/>
            <a:ext cx="3944530" cy="2815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22</a:t>
            </a:r>
            <a:r>
              <a:rPr lang="ja-JP" altLang="en-US" dirty="0"/>
              <a:t>歳の</a:t>
            </a:r>
            <a:r>
              <a:rPr lang="en-US" altLang="ja-JP" dirty="0"/>
              <a:t>80</a:t>
            </a:r>
            <a:r>
              <a:rPr lang="ja-JP" altLang="en-US" dirty="0"/>
              <a:t>点以上の人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　女：</a:t>
            </a:r>
            <a:r>
              <a:rPr lang="en-US" altLang="ja-JP" dirty="0"/>
              <a:t>3</a:t>
            </a:r>
            <a:r>
              <a:rPr lang="ja-JP" altLang="en-US" dirty="0"/>
              <a:t>人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　男：</a:t>
            </a:r>
            <a:r>
              <a:rPr lang="en-US" altLang="ja-JP" dirty="0"/>
              <a:t>2</a:t>
            </a:r>
            <a:r>
              <a:rPr lang="ja-JP" altLang="en-US" dirty="0"/>
              <a:t>人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>
                <a:solidFill>
                  <a:srgbClr val="FF7C00"/>
                </a:solidFill>
              </a:rPr>
              <a:t>女性のほうが多い</a:t>
            </a:r>
            <a:endParaRPr lang="ja-JP" altLang="en-US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23" y="835116"/>
            <a:ext cx="3594100" cy="5676900"/>
          </a:xfrm>
          <a:prstGeom prst="rect">
            <a:avLst/>
          </a:prstGeom>
        </p:spPr>
      </p:pic>
      <p:sp>
        <p:nvSpPr>
          <p:cNvPr id="9" name="コンテンツ プレースホルダー 1"/>
          <p:cNvSpPr txBox="1">
            <a:spLocks/>
          </p:cNvSpPr>
          <p:nvPr/>
        </p:nvSpPr>
        <p:spPr>
          <a:xfrm>
            <a:off x="3567566" y="206219"/>
            <a:ext cx="5510166" cy="167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ja-JP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Q2.</a:t>
            </a:r>
            <a:r>
              <a:rPr lang="ja-JP" altLang="en-US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「</a:t>
            </a:r>
            <a:r>
              <a:rPr lang="en-US" altLang="ja-JP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22</a:t>
            </a:r>
            <a:r>
              <a:rPr lang="ja-JP" altLang="en-US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歳」の男性と女性では，</a:t>
            </a:r>
            <a:endParaRPr lang="en-US" altLang="ja-JP" dirty="0">
              <a:solidFill>
                <a:srgbClr val="0070C0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ja-JP" altLang="en-US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　</a:t>
            </a:r>
            <a:r>
              <a:rPr lang="en-US" altLang="ja-JP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 </a:t>
            </a:r>
            <a:r>
              <a:rPr lang="ja-JP" altLang="en-US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「成績」が８０点以上の人は</a:t>
            </a:r>
            <a:endParaRPr lang="en-US" altLang="ja-JP" dirty="0">
              <a:solidFill>
                <a:srgbClr val="0070C0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ja-JP" altLang="en-US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　　どちらが多いですか？</a:t>
            </a:r>
            <a:endParaRPr lang="en-US" altLang="ja-JP" dirty="0">
              <a:solidFill>
                <a:srgbClr val="0070C0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en-US" altLang="ja-JP" dirty="0">
              <a:solidFill>
                <a:srgbClr val="0070C0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57659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おわりに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63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64131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64</a:t>
            </a:fld>
            <a:endParaRPr kumimoji="1" lang="ja-JP" altLang="en-US"/>
          </a:p>
        </p:txBody>
      </p:sp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327298" y="556603"/>
            <a:ext cx="8540750" cy="2003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US" altLang="ja-JP" dirty="0">
                <a:latin typeface="07YasashisaGothic" charset="-128"/>
                <a:ea typeface="07YasashisaGothic" charset="-128"/>
                <a:cs typeface="07YasashisaGothic" charset="-128"/>
              </a:rPr>
              <a:t>Excel</a:t>
            </a: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の関数には，ほかにもいろいろあります！</a:t>
            </a:r>
            <a:endParaRPr lang="en-US" altLang="ja-JP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　</a:t>
            </a:r>
            <a:r>
              <a:rPr lang="en-US" altLang="ja-JP" dirty="0">
                <a:latin typeface="07YasashisaGothic" charset="-128"/>
                <a:ea typeface="07YasashisaGothic" charset="-128"/>
                <a:cs typeface="07YasashisaGothic" charset="-128"/>
              </a:rPr>
              <a:t>IF</a:t>
            </a: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，</a:t>
            </a:r>
            <a:r>
              <a:rPr lang="en-US" altLang="ja-JP" dirty="0">
                <a:latin typeface="07YasashisaGothic" charset="-128"/>
                <a:ea typeface="07YasashisaGothic" charset="-128"/>
                <a:cs typeface="07YasashisaGothic" charset="-128"/>
              </a:rPr>
              <a:t>COUNT</a:t>
            </a: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，</a:t>
            </a:r>
            <a:r>
              <a:rPr lang="en-US" altLang="ja-JP" dirty="0">
                <a:latin typeface="07YasashisaGothic" charset="-128"/>
                <a:ea typeface="07YasashisaGothic" charset="-128"/>
                <a:cs typeface="07YasashisaGothic" charset="-128"/>
              </a:rPr>
              <a:t>COUNTIF</a:t>
            </a: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，</a:t>
            </a:r>
            <a:r>
              <a:rPr lang="en-US" altLang="ja-JP" dirty="0">
                <a:latin typeface="07YasashisaGothic" charset="-128"/>
                <a:ea typeface="07YasashisaGothic" charset="-128"/>
                <a:cs typeface="07YasashisaGothic" charset="-128"/>
              </a:rPr>
              <a:t>AVERAGE</a:t>
            </a: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，</a:t>
            </a:r>
            <a:r>
              <a:rPr lang="en-US" altLang="ja-JP" dirty="0">
                <a:latin typeface="07YasashisaGothic" charset="-128"/>
                <a:ea typeface="07YasashisaGothic" charset="-128"/>
                <a:cs typeface="07YasashisaGothic" charset="-128"/>
              </a:rPr>
              <a:t>ROUND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　</a:t>
            </a:r>
            <a:r>
              <a:rPr lang="en-US" altLang="ja-JP" dirty="0">
                <a:latin typeface="07YasashisaGothic" charset="-128"/>
                <a:ea typeface="07YasashisaGothic" charset="-128"/>
                <a:cs typeface="07YasashisaGothic" charset="-128"/>
              </a:rPr>
              <a:t>CLEAN</a:t>
            </a: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　などなど</a:t>
            </a:r>
          </a:p>
        </p:txBody>
      </p:sp>
      <p:sp>
        <p:nvSpPr>
          <p:cNvPr id="5" name="角丸四角形 4"/>
          <p:cNvSpPr/>
          <p:nvPr/>
        </p:nvSpPr>
        <p:spPr>
          <a:xfrm>
            <a:off x="327298" y="2705349"/>
            <a:ext cx="5542767" cy="890973"/>
          </a:xfrm>
          <a:prstGeom prst="roundRect">
            <a:avLst/>
          </a:prstGeom>
          <a:solidFill>
            <a:srgbClr val="FF7C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800" dirty="0">
                <a:latin typeface="07YasashisaGothicBold" charset="-128"/>
                <a:ea typeface="07YasashisaGothicBold" charset="-128"/>
                <a:cs typeface="07YasashisaGothicBold" charset="-128"/>
              </a:rPr>
              <a:t>やりたいことでググッてみる</a:t>
            </a:r>
            <a:endParaRPr kumimoji="1" lang="ja-JP" altLang="en-US" sz="2800" dirty="0">
              <a:latin typeface="07YasashisaGothicBold" charset="-128"/>
              <a:ea typeface="07YasashisaGothicBold" charset="-128"/>
              <a:cs typeface="07YasashisaGothicBold" charset="-128"/>
            </a:endParaRPr>
          </a:p>
        </p:txBody>
      </p:sp>
      <p:sp>
        <p:nvSpPr>
          <p:cNvPr id="6" name="コンテンツ プレースホルダー 1"/>
          <p:cNvSpPr txBox="1">
            <a:spLocks/>
          </p:cNvSpPr>
          <p:nvPr/>
        </p:nvSpPr>
        <p:spPr>
          <a:xfrm>
            <a:off x="327298" y="3896339"/>
            <a:ext cx="8540750" cy="2003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「表の中から</a:t>
            </a:r>
            <a:r>
              <a:rPr lang="en-US" altLang="ja-JP" dirty="0">
                <a:latin typeface="07YasashisaGothic" charset="-128"/>
                <a:ea typeface="07YasashisaGothic" charset="-128"/>
                <a:cs typeface="07YasashisaGothic" charset="-128"/>
              </a:rPr>
              <a:t>80</a:t>
            </a: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以上の数値だけ数えたい」</a:t>
            </a:r>
            <a:endParaRPr lang="en-US" altLang="ja-JP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「四捨五入した数値を入力したい」</a:t>
            </a:r>
            <a:endParaRPr lang="en-US" altLang="ja-JP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ja-JP" altLang="en-US" dirty="0">
                <a:latin typeface="07YasashisaGothic" charset="-128"/>
                <a:ea typeface="07YasashisaGothic" charset="-128"/>
                <a:cs typeface="07YasashisaGothic" charset="-128"/>
              </a:rPr>
              <a:t>「表からセル内改行を削除したい」</a:t>
            </a:r>
          </a:p>
        </p:txBody>
      </p:sp>
    </p:spTree>
    <p:extLst>
      <p:ext uri="{BB962C8B-B14F-4D97-AF65-F5344CB8AC3E}">
        <p14:creationId xmlns:p14="http://schemas.microsoft.com/office/powerpoint/2010/main" val="30747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　</a:t>
            </a:r>
            <a:r>
              <a:rPr kumimoji="1" lang="ja-JP" altLang="en-US" sz="5400" dirty="0"/>
              <a:t>ピボットテーブルおまけ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65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113307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66</a:t>
            </a:fld>
            <a:endParaRPr kumimoji="1" lang="ja-JP" altLang="en-US"/>
          </a:p>
        </p:txBody>
      </p:sp>
      <p:sp>
        <p:nvSpPr>
          <p:cNvPr id="9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演習２の別のやり方</a:t>
            </a:r>
          </a:p>
        </p:txBody>
      </p:sp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603250" y="1367211"/>
            <a:ext cx="8540750" cy="21567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ja-JP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Q1.</a:t>
            </a:r>
            <a:r>
              <a:rPr lang="ja-JP" altLang="en-US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「広島県」の出身の人で，「成績」が８０点未満の人と，８０点以上の人は，どちらが多いですか？</a:t>
            </a:r>
            <a:endParaRPr lang="en-US" altLang="ja-JP" dirty="0">
              <a:solidFill>
                <a:srgbClr val="0070C0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en-US" altLang="ja-JP" dirty="0">
              <a:solidFill>
                <a:srgbClr val="0070C0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55" y="2966106"/>
            <a:ext cx="1892300" cy="215900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731" y="2731360"/>
            <a:ext cx="4791892" cy="3807553"/>
          </a:xfrm>
          <a:prstGeom prst="rect">
            <a:avLst/>
          </a:prstGeom>
        </p:spPr>
      </p:pic>
      <p:sp>
        <p:nvSpPr>
          <p:cNvPr id="6" name="角丸四角形吹き出し 5"/>
          <p:cNvSpPr/>
          <p:nvPr/>
        </p:nvSpPr>
        <p:spPr>
          <a:xfrm>
            <a:off x="449217" y="4781005"/>
            <a:ext cx="2803434" cy="1757907"/>
          </a:xfrm>
          <a:prstGeom prst="wedgeRoundRectCallout">
            <a:avLst>
              <a:gd name="adj1" fmla="val -22177"/>
              <a:gd name="adj2" fmla="val -106961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kumimoji="1"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フィルターに「出身</a:t>
            </a:r>
            <a:r>
              <a:rPr kumimoji="1"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」を入れると・・・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2961912" y="3481696"/>
            <a:ext cx="757646" cy="575219"/>
          </a:xfrm>
          <a:prstGeom prst="rightArrow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8" name="角丸四角形吹き出し 7"/>
          <p:cNvSpPr/>
          <p:nvPr/>
        </p:nvSpPr>
        <p:spPr>
          <a:xfrm>
            <a:off x="3494313" y="4781005"/>
            <a:ext cx="2323557" cy="1757907"/>
          </a:xfrm>
          <a:prstGeom prst="wedgeRoundRectCallout">
            <a:avLst>
              <a:gd name="adj1" fmla="val 77376"/>
              <a:gd name="adj2" fmla="val -22954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「広島県」だけを選択できる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 flipV="1">
            <a:off x="890815" y="3367199"/>
            <a:ext cx="779054" cy="303464"/>
          </a:xfrm>
          <a:prstGeom prst="roundRect">
            <a:avLst/>
          </a:prstGeom>
          <a:noFill/>
          <a:ln w="47625">
            <a:solidFill>
              <a:srgbClr val="FF7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 flipV="1">
            <a:off x="6381931" y="5109025"/>
            <a:ext cx="920206" cy="285935"/>
          </a:xfrm>
          <a:prstGeom prst="roundRect">
            <a:avLst/>
          </a:prstGeom>
          <a:noFill/>
          <a:ln w="47625">
            <a:solidFill>
              <a:srgbClr val="FF7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08457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67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74" y="300082"/>
            <a:ext cx="4577584" cy="3749403"/>
          </a:xfrm>
          <a:prstGeom prst="rect">
            <a:avLst/>
          </a:prstGeom>
        </p:spPr>
      </p:pic>
      <p:sp>
        <p:nvSpPr>
          <p:cNvPr id="4" name="コンテンツ プレースホルダー 3"/>
          <p:cNvSpPr txBox="1">
            <a:spLocks/>
          </p:cNvSpPr>
          <p:nvPr/>
        </p:nvSpPr>
        <p:spPr>
          <a:xfrm>
            <a:off x="329475" y="4454433"/>
            <a:ext cx="8185875" cy="138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広島県の，</a:t>
            </a:r>
            <a:r>
              <a:rPr lang="en-US" altLang="ja-JP" dirty="0"/>
              <a:t>80</a:t>
            </a:r>
            <a:r>
              <a:rPr lang="ja-JP" altLang="en-US" dirty="0"/>
              <a:t>点未満：</a:t>
            </a:r>
            <a:r>
              <a:rPr lang="en-US" altLang="ja-JP" dirty="0"/>
              <a:t>6</a:t>
            </a:r>
            <a:r>
              <a:rPr lang="ja-JP" altLang="en-US" dirty="0"/>
              <a:t>人，</a:t>
            </a:r>
            <a:r>
              <a:rPr lang="en-US" altLang="ja-JP" dirty="0"/>
              <a:t>80</a:t>
            </a:r>
            <a:r>
              <a:rPr lang="ja-JP" altLang="en-US" dirty="0"/>
              <a:t>点以上：</a:t>
            </a:r>
            <a:r>
              <a:rPr lang="en-US" altLang="ja-JP" dirty="0"/>
              <a:t>4</a:t>
            </a:r>
            <a:r>
              <a:rPr lang="ja-JP" altLang="en-US" dirty="0"/>
              <a:t>人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>
                <a:solidFill>
                  <a:srgbClr val="FF7C00"/>
                </a:solidFill>
              </a:rPr>
              <a:t>答え：</a:t>
            </a:r>
            <a:r>
              <a:rPr lang="en-US" altLang="ja-JP" dirty="0">
                <a:solidFill>
                  <a:srgbClr val="FF7C00"/>
                </a:solidFill>
              </a:rPr>
              <a:t>80</a:t>
            </a:r>
            <a:r>
              <a:rPr lang="ja-JP" altLang="en-US" dirty="0">
                <a:solidFill>
                  <a:srgbClr val="FF7C00"/>
                </a:solidFill>
              </a:rPr>
              <a:t>点未満の人の方が多い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sp>
        <p:nvSpPr>
          <p:cNvPr id="5" name="角丸四角形吹き出し 4"/>
          <p:cNvSpPr/>
          <p:nvPr/>
        </p:nvSpPr>
        <p:spPr>
          <a:xfrm>
            <a:off x="5453741" y="1295829"/>
            <a:ext cx="3061609" cy="2440148"/>
          </a:xfrm>
          <a:prstGeom prst="wedgeRoundRectCallout">
            <a:avLst>
              <a:gd name="adj1" fmla="val -74511"/>
              <a:gd name="adj2" fmla="val 50892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ja-JP" altLang="en-US" sz="2800" dirty="0">
                <a:latin typeface="07YasashisaGothic" charset="-128"/>
                <a:ea typeface="07YasashisaGothic" charset="-128"/>
                <a:cs typeface="07YasashisaGothic" charset="-128"/>
              </a:rPr>
              <a:t>データ集計が「広島県</a:t>
            </a:r>
            <a:r>
              <a:rPr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」だけになる！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 flipV="1">
            <a:off x="329474" y="589275"/>
            <a:ext cx="2518229" cy="298998"/>
          </a:xfrm>
          <a:prstGeom prst="roundRect">
            <a:avLst/>
          </a:prstGeom>
          <a:noFill/>
          <a:ln w="47625">
            <a:solidFill>
              <a:srgbClr val="FF7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 flipV="1">
            <a:off x="2140857" y="3586478"/>
            <a:ext cx="2156823" cy="240939"/>
          </a:xfrm>
          <a:prstGeom prst="roundRect">
            <a:avLst/>
          </a:prstGeom>
          <a:noFill/>
          <a:ln w="47625">
            <a:solidFill>
              <a:srgbClr val="FF7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51453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68</a:t>
            </a:fld>
            <a:endParaRPr kumimoji="1" lang="ja-JP" altLang="en-US"/>
          </a:p>
        </p:txBody>
      </p:sp>
      <p:sp>
        <p:nvSpPr>
          <p:cNvPr id="3" name="コンテンツ プレースホルダー 1"/>
          <p:cNvSpPr txBox="1">
            <a:spLocks/>
          </p:cNvSpPr>
          <p:nvPr/>
        </p:nvSpPr>
        <p:spPr>
          <a:xfrm>
            <a:off x="222069" y="206219"/>
            <a:ext cx="8855663" cy="11915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r>
              <a:rPr lang="en-US" altLang="ja-JP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Q2.</a:t>
            </a:r>
            <a:r>
              <a:rPr lang="ja-JP" altLang="en-US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「</a:t>
            </a:r>
            <a:r>
              <a:rPr lang="en-US" altLang="ja-JP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22</a:t>
            </a:r>
            <a:r>
              <a:rPr lang="ja-JP" altLang="en-US" dirty="0">
                <a:solidFill>
                  <a:srgbClr val="0070C0"/>
                </a:solidFill>
                <a:latin typeface="07YasashisaGothic" charset="-128"/>
                <a:ea typeface="07YasashisaGothic" charset="-128"/>
                <a:cs typeface="07YasashisaGothic" charset="-128"/>
              </a:rPr>
              <a:t>歳」の男性と女性では，「成績」が８０点以上の人はどちらが多いですか？</a:t>
            </a:r>
            <a:endParaRPr lang="en-US" altLang="ja-JP" dirty="0">
              <a:solidFill>
                <a:srgbClr val="0070C0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Tx/>
              <a:buNone/>
              <a:defRPr/>
            </a:pPr>
            <a:endParaRPr lang="en-US" altLang="ja-JP" dirty="0">
              <a:solidFill>
                <a:srgbClr val="0070C0"/>
              </a:solidFill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4" name="コンテンツ プレースホルダー 3"/>
          <p:cNvSpPr txBox="1">
            <a:spLocks/>
          </p:cNvSpPr>
          <p:nvPr/>
        </p:nvSpPr>
        <p:spPr>
          <a:xfrm>
            <a:off x="329475" y="1619793"/>
            <a:ext cx="8185875" cy="1384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フィルターに「年齢」を入れて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FF7C00"/>
                </a:solidFill>
              </a:rPr>
              <a:t>「</a:t>
            </a:r>
            <a:r>
              <a:rPr lang="en-US" altLang="ja-JP" dirty="0">
                <a:solidFill>
                  <a:srgbClr val="FF7C00"/>
                </a:solidFill>
              </a:rPr>
              <a:t>22</a:t>
            </a:r>
            <a:r>
              <a:rPr lang="ja-JP" altLang="en-US" dirty="0">
                <a:solidFill>
                  <a:srgbClr val="FF7C00"/>
                </a:solidFill>
              </a:rPr>
              <a:t>歳」</a:t>
            </a:r>
            <a:r>
              <a:rPr lang="ja-JP" altLang="en-US" dirty="0">
                <a:solidFill>
                  <a:schemeClr val="tx1"/>
                </a:solidFill>
              </a:rPr>
              <a:t>だけを選択</a:t>
            </a:r>
          </a:p>
        </p:txBody>
      </p:sp>
      <p:sp>
        <p:nvSpPr>
          <p:cNvPr id="5" name="コンテンツ プレースホルダー 3"/>
          <p:cNvSpPr txBox="1">
            <a:spLocks/>
          </p:cNvSpPr>
          <p:nvPr/>
        </p:nvSpPr>
        <p:spPr>
          <a:xfrm>
            <a:off x="4649900" y="3004457"/>
            <a:ext cx="3944530" cy="26386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3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1pPr>
            <a:lvl2pPr marL="6858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2pPr>
            <a:lvl3pPr marL="11430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3pPr>
            <a:lvl4pPr marL="16002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4pPr>
            <a:lvl5pPr marL="2057400" indent="-228600" algn="l" defTabSz="914400" rtl="0" eaLnBrk="1" latinLnBrk="0" hangingPunct="1">
              <a:lnSpc>
                <a:spcPct val="13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bg2">
                    <a:lumMod val="25000"/>
                  </a:schemeClr>
                </a:solidFill>
                <a:latin typeface="07YasashisaGothic" charset="-128"/>
                <a:ea typeface="07YasashisaGothic" charset="-128"/>
                <a:cs typeface="07YasashisaGothic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22</a:t>
            </a:r>
            <a:r>
              <a:rPr lang="ja-JP" altLang="en-US" dirty="0"/>
              <a:t>歳の</a:t>
            </a:r>
            <a:r>
              <a:rPr lang="en-US" altLang="ja-JP" dirty="0"/>
              <a:t>80</a:t>
            </a:r>
            <a:r>
              <a:rPr lang="ja-JP" altLang="en-US" dirty="0"/>
              <a:t>点以上の人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　女：</a:t>
            </a:r>
            <a:r>
              <a:rPr lang="en-US" altLang="ja-JP" dirty="0"/>
              <a:t>3</a:t>
            </a:r>
            <a:r>
              <a:rPr lang="ja-JP" altLang="en-US" dirty="0"/>
              <a:t>人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　男：</a:t>
            </a:r>
            <a:r>
              <a:rPr lang="en-US" altLang="ja-JP" dirty="0"/>
              <a:t>2</a:t>
            </a:r>
            <a:r>
              <a:rPr lang="ja-JP" altLang="en-US" dirty="0"/>
              <a:t>人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>
                <a:solidFill>
                  <a:srgbClr val="FF7C00"/>
                </a:solidFill>
              </a:rPr>
              <a:t>女性の方が多い</a:t>
            </a:r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88" y="3187155"/>
            <a:ext cx="3733800" cy="2273300"/>
          </a:xfrm>
          <a:prstGeom prst="rect">
            <a:avLst/>
          </a:prstGeom>
        </p:spPr>
      </p:pic>
      <p:sp>
        <p:nvSpPr>
          <p:cNvPr id="7" name="角丸四角形 6"/>
          <p:cNvSpPr/>
          <p:nvPr/>
        </p:nvSpPr>
        <p:spPr>
          <a:xfrm flipV="1">
            <a:off x="622788" y="3384726"/>
            <a:ext cx="2290229" cy="246748"/>
          </a:xfrm>
          <a:prstGeom prst="roundRect">
            <a:avLst/>
          </a:prstGeom>
          <a:noFill/>
          <a:ln w="47625">
            <a:solidFill>
              <a:srgbClr val="FF7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8" name="角丸四角形 7"/>
          <p:cNvSpPr/>
          <p:nvPr/>
        </p:nvSpPr>
        <p:spPr>
          <a:xfrm flipV="1">
            <a:off x="2798355" y="4036422"/>
            <a:ext cx="1068252" cy="966651"/>
          </a:xfrm>
          <a:prstGeom prst="roundRect">
            <a:avLst/>
          </a:prstGeom>
          <a:noFill/>
          <a:ln w="47625">
            <a:solidFill>
              <a:srgbClr val="FF7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3238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1083FEB-883F-884D-ACE9-AFEB4BD28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　フラッシュフィル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6E4C9C2-1F87-3148-ABE4-896726C3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6196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0BACAA4-8A93-3E45-B18A-2704B0CB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3" name="角丸四角形 2">
            <a:extLst>
              <a:ext uri="{FF2B5EF4-FFF2-40B4-BE49-F238E27FC236}">
                <a16:creationId xmlns:a16="http://schemas.microsoft.com/office/drawing/2014/main" id="{7EB0EE1C-C819-5F4E-B651-7148F507EECD}"/>
              </a:ext>
            </a:extLst>
          </p:cNvPr>
          <p:cNvSpPr/>
          <p:nvPr/>
        </p:nvSpPr>
        <p:spPr>
          <a:xfrm>
            <a:off x="233017" y="329406"/>
            <a:ext cx="8523357" cy="890973"/>
          </a:xfrm>
          <a:prstGeom prst="roundRect">
            <a:avLst/>
          </a:prstGeom>
          <a:solidFill>
            <a:srgbClr val="FF7C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800">
                <a:latin typeface="07YasashisaGothicBold" charset="-128"/>
                <a:ea typeface="07YasashisaGothicBold" charset="-128"/>
                <a:cs typeface="07YasashisaGothicBold" charset="-128"/>
              </a:rPr>
              <a:t>セルの中身をつなげたり，分割したりが簡単に！</a:t>
            </a:r>
            <a:endParaRPr kumimoji="1" lang="ja-JP" altLang="en-US" sz="2800" dirty="0">
              <a:latin typeface="07YasashisaGothicBold" charset="-128"/>
              <a:ea typeface="07YasashisaGothicBold" charset="-128"/>
              <a:cs typeface="07YasashisaGothicBold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4D19A9-1175-4E41-AA82-FA36F2387D1B}"/>
              </a:ext>
            </a:extLst>
          </p:cNvPr>
          <p:cNvSpPr txBox="1"/>
          <p:nvPr/>
        </p:nvSpPr>
        <p:spPr>
          <a:xfrm>
            <a:off x="319054" y="1323074"/>
            <a:ext cx="8351281" cy="1096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「連絡先」シートで練習してみましょう。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「苗字」と「名前」を分けてみます。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B1328E0-953A-A94B-8BCC-8663FB2936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73" y="2522416"/>
            <a:ext cx="7635839" cy="4201455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6" name="角丸四角形吹き出し 5">
            <a:extLst>
              <a:ext uri="{FF2B5EF4-FFF2-40B4-BE49-F238E27FC236}">
                <a16:creationId xmlns:a16="http://schemas.microsoft.com/office/drawing/2014/main" id="{629EF342-4F63-2344-97BE-C07CEB619088}"/>
              </a:ext>
            </a:extLst>
          </p:cNvPr>
          <p:cNvSpPr/>
          <p:nvPr/>
        </p:nvSpPr>
        <p:spPr>
          <a:xfrm>
            <a:off x="5650391" y="4907768"/>
            <a:ext cx="2864959" cy="1620825"/>
          </a:xfrm>
          <a:prstGeom prst="wedgeRoundRectCallout">
            <a:avLst>
              <a:gd name="adj1" fmla="val -24084"/>
              <a:gd name="adj2" fmla="val -125929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  <a:t>D2</a:t>
            </a:r>
            <a:r>
              <a:rPr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に「上田」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kumimoji="1"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  <a:t>E2</a:t>
            </a:r>
            <a:r>
              <a:rPr kumimoji="1"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に「郁美」</a:t>
            </a:r>
            <a:endParaRPr kumimoji="1"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と入力</a:t>
            </a:r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7" name="角丸四角形 6">
            <a:extLst>
              <a:ext uri="{FF2B5EF4-FFF2-40B4-BE49-F238E27FC236}">
                <a16:creationId xmlns:a16="http://schemas.microsoft.com/office/drawing/2014/main" id="{7AC9A891-244F-3A4E-9C8C-1BE930747E9C}"/>
              </a:ext>
            </a:extLst>
          </p:cNvPr>
          <p:cNvSpPr/>
          <p:nvPr/>
        </p:nvSpPr>
        <p:spPr>
          <a:xfrm>
            <a:off x="5531024" y="3170190"/>
            <a:ext cx="2376604" cy="441396"/>
          </a:xfrm>
          <a:prstGeom prst="roundRect">
            <a:avLst/>
          </a:prstGeom>
          <a:noFill/>
          <a:ln w="47625">
            <a:solidFill>
              <a:srgbClr val="FF7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9995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スクリーンショット が含まれている画像&#10;&#10;自動的に生成された説明">
            <a:extLst>
              <a:ext uri="{FF2B5EF4-FFF2-40B4-BE49-F238E27FC236}">
                <a16:creationId xmlns:a16="http://schemas.microsoft.com/office/drawing/2014/main" id="{94F865EC-8CE0-7747-A6B8-499F78BFC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4589"/>
            <a:ext cx="9144000" cy="3627657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02A758F3-E24D-CA47-B035-C9CB7A85A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14E0-417B-034B-B0F4-812F275498B9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4" name="角丸四角形 3">
            <a:extLst>
              <a:ext uri="{FF2B5EF4-FFF2-40B4-BE49-F238E27FC236}">
                <a16:creationId xmlns:a16="http://schemas.microsoft.com/office/drawing/2014/main" id="{C3241F26-8F7F-1040-BD81-83008C54D656}"/>
              </a:ext>
            </a:extLst>
          </p:cNvPr>
          <p:cNvSpPr/>
          <p:nvPr/>
        </p:nvSpPr>
        <p:spPr>
          <a:xfrm>
            <a:off x="7778838" y="1326525"/>
            <a:ext cx="1365162" cy="441396"/>
          </a:xfrm>
          <a:prstGeom prst="roundRect">
            <a:avLst/>
          </a:prstGeom>
          <a:noFill/>
          <a:ln w="47625">
            <a:solidFill>
              <a:srgbClr val="FF7C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6" name="三角形 5">
            <a:extLst>
              <a:ext uri="{FF2B5EF4-FFF2-40B4-BE49-F238E27FC236}">
                <a16:creationId xmlns:a16="http://schemas.microsoft.com/office/drawing/2014/main" id="{AD49F91C-9CCA-3A43-B360-79ACEBD8ADBB}"/>
              </a:ext>
            </a:extLst>
          </p:cNvPr>
          <p:cNvSpPr/>
          <p:nvPr/>
        </p:nvSpPr>
        <p:spPr>
          <a:xfrm rot="19173451">
            <a:off x="3915177" y="3054796"/>
            <a:ext cx="772733" cy="1802610"/>
          </a:xfrm>
          <a:prstGeom prst="triangle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  <p:sp>
        <p:nvSpPr>
          <p:cNvPr id="5" name="角丸四角形吹き出し 4">
            <a:extLst>
              <a:ext uri="{FF2B5EF4-FFF2-40B4-BE49-F238E27FC236}">
                <a16:creationId xmlns:a16="http://schemas.microsoft.com/office/drawing/2014/main" id="{BB1AAFE4-0C61-0047-B522-599598EB6106}"/>
              </a:ext>
            </a:extLst>
          </p:cNvPr>
          <p:cNvSpPr/>
          <p:nvPr/>
        </p:nvSpPr>
        <p:spPr>
          <a:xfrm>
            <a:off x="4301543" y="4172419"/>
            <a:ext cx="4533362" cy="2366494"/>
          </a:xfrm>
          <a:prstGeom prst="wedgeRoundRectCallout">
            <a:avLst>
              <a:gd name="adj1" fmla="val 34826"/>
              <a:gd name="adj2" fmla="val -148712"/>
              <a:gd name="adj3" fmla="val 16667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en-US" altLang="ja-JP" sz="2800" dirty="0">
                <a:latin typeface="07YasashisaGothic" charset="-128"/>
                <a:ea typeface="07YasashisaGothic" charset="-128"/>
                <a:cs typeface="07YasashisaGothic" charset="-128"/>
              </a:rPr>
              <a:t>D</a:t>
            </a:r>
            <a:r>
              <a:rPr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３にカーソルを合わせ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kumimoji="1"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「データ」タブの</a:t>
            </a:r>
            <a:endParaRPr kumimoji="1"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「フラッシュフィル」</a:t>
            </a:r>
            <a:endParaRPr lang="en-US" altLang="ja-JP" sz="2800" dirty="0">
              <a:latin typeface="07YasashisaGothic" charset="-128"/>
              <a:ea typeface="07YasashisaGothic" charset="-128"/>
              <a:cs typeface="07YasashisaGothic" charset="-128"/>
            </a:endParaRPr>
          </a:p>
          <a:p>
            <a:r>
              <a:rPr kumimoji="1" lang="ja-JP" altLang="en-US" sz="2800">
                <a:latin typeface="07YasashisaGothic" charset="-128"/>
                <a:ea typeface="07YasashisaGothic" charset="-128"/>
                <a:cs typeface="07YasashisaGothic" charset="-128"/>
              </a:rPr>
              <a:t>をクリック</a:t>
            </a:r>
            <a:endParaRPr kumimoji="1" lang="ja-JP" altLang="en-US" sz="2800" dirty="0">
              <a:latin typeface="07YasashisaGothic" charset="-128"/>
              <a:ea typeface="07YasashisaGothic" charset="-128"/>
              <a:cs typeface="07Yasashisa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0377550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  <a:effectLst/>
      </a:spPr>
      <a:bodyPr rtlCol="0" anchor="ctr"/>
      <a:lstStyle>
        <a:defPPr algn="ctr">
          <a:defRPr kumimoji="1" sz="2800" dirty="0" smtClean="0">
            <a:latin typeface="07YasashisaGothic" charset="-128"/>
            <a:ea typeface="07YasashisaGothic" charset="-128"/>
            <a:cs typeface="07YasashisaGothic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22796</TotalTime>
  <Words>2171</Words>
  <Application>Microsoft Macintosh PowerPoint</Application>
  <PresentationFormat>画面に合わせる (4:3)</PresentationFormat>
  <Paragraphs>421</Paragraphs>
  <Slides>68</Slides>
  <Notes>4</Notes>
  <HiddenSlides>4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68</vt:i4>
      </vt:variant>
    </vt:vector>
  </HeadingPairs>
  <TitlesOfParts>
    <vt:vector size="77" baseType="lpstr">
      <vt:lpstr>07YasashisaGothic</vt:lpstr>
      <vt:lpstr>07YasashisaGothicBold</vt:lpstr>
      <vt:lpstr>Yu Gothic</vt:lpstr>
      <vt:lpstr>Apple Chancery</vt:lpstr>
      <vt:lpstr>Arial</vt:lpstr>
      <vt:lpstr>Calibri</vt:lpstr>
      <vt:lpstr>Calibri Light</vt:lpstr>
      <vt:lpstr>Superclarendon</vt:lpstr>
      <vt:lpstr>ホワイト</vt:lpstr>
      <vt:lpstr>Excel活用講習会 </vt:lpstr>
      <vt:lpstr>　ショートカットキー</vt:lpstr>
      <vt:lpstr>Windowsの「Ctrl」は Macではだいたい「command」</vt:lpstr>
      <vt:lpstr>PowerPoint プレゼンテーション</vt:lpstr>
      <vt:lpstr>PowerPoint プレゼンテーション</vt:lpstr>
      <vt:lpstr>PowerPoint プレゼンテーション</vt:lpstr>
      <vt:lpstr>　フラッシュフィル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テーブル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VLOOKUP関数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演習１</vt:lpstr>
      <vt:lpstr>PowerPoint プレゼンテーション</vt:lpstr>
      <vt:lpstr>時間があまった人は・・・</vt:lpstr>
      <vt:lpstr>PowerPoint プレゼンテーション</vt:lpstr>
      <vt:lpstr>PowerPoint プレゼンテーション</vt:lpstr>
      <vt:lpstr>演習１のこたえ</vt:lpstr>
      <vt:lpstr>　ピボットテーブル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　演習２</vt:lpstr>
      <vt:lpstr>PowerPoint プレゼンテーション</vt:lpstr>
      <vt:lpstr>時間のあまったひとは・・・</vt:lpstr>
      <vt:lpstr>演習２の答え</vt:lpstr>
      <vt:lpstr>PowerPoint プレゼンテーション</vt:lpstr>
      <vt:lpstr>　おわりに</vt:lpstr>
      <vt:lpstr>PowerPoint プレゼンテーション</vt:lpstr>
      <vt:lpstr>　ピボットテーブルおまけ</vt:lpstr>
      <vt:lpstr>演習２の別のやり方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天野　由貴</dc:creator>
  <cp:lastModifiedBy>天野　由貴</cp:lastModifiedBy>
  <cp:revision>163</cp:revision>
  <cp:lastPrinted>2019-06-10T05:55:29Z</cp:lastPrinted>
  <dcterms:created xsi:type="dcterms:W3CDTF">2016-05-18T00:06:55Z</dcterms:created>
  <dcterms:modified xsi:type="dcterms:W3CDTF">2023-03-14T07:47:03Z</dcterms:modified>
</cp:coreProperties>
</file>